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8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82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7" r:id="rId25"/>
    <p:sldId id="277" r:id="rId26"/>
    <p:sldId id="288" r:id="rId27"/>
    <p:sldId id="278" r:id="rId28"/>
    <p:sldId id="289" r:id="rId29"/>
    <p:sldId id="279" r:id="rId30"/>
    <p:sldId id="283" r:id="rId31"/>
    <p:sldId id="280" r:id="rId32"/>
    <p:sldId id="284" r:id="rId33"/>
    <p:sldId id="285" r:id="rId34"/>
    <p:sldId id="281" r:id="rId35"/>
  </p:sldIdLst>
  <p:sldSz cx="18288000" cy="10287000"/>
  <p:notesSz cx="6858000" cy="9144000"/>
  <p:embeddedFontLst>
    <p:embeddedFont>
      <p:font typeface="Trebuchet MS" panose="020B0603020202020204" pitchFamily="34" charset="0"/>
      <p:regular r:id="rId37"/>
      <p:bold r:id="rId38"/>
      <p:italic r:id="rId39"/>
      <p:boldItalic r:id="rId40"/>
    </p:embeddedFont>
    <p:embeddedFont>
      <p:font typeface="Trebuchet MS Bold" panose="020B0703020202020204" pitchFamily="34" charset="0"/>
      <p:regular r:id="rId41"/>
      <p:bold r:id="rId42"/>
      <p:italic r:id="rId43"/>
      <p:bold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4551" autoAdjust="0"/>
  </p:normalViewPr>
  <p:slideViewPr>
    <p:cSldViewPr>
      <p:cViewPr varScale="1">
        <p:scale>
          <a:sx n="36" d="100"/>
          <a:sy n="36" d="100"/>
        </p:scale>
        <p:origin x="236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22.05.2026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Picture placeholder slide layout</a:t>
            </a:r>
          </a:p>
          <a:p>
            <a:endParaRPr lang="en-US"/>
          </a:p>
          <a:p>
            <a:r>
              <a:rPr lang="en-US"/>
              <a:t>To change the picture:</a:t>
            </a:r>
          </a:p>
          <a:p>
            <a:r>
              <a:rPr lang="en-US"/>
              <a:t>Select the picture by clicking on it near the bottom of the slide (under the title placeholder), then click on the Picture Format tab. </a:t>
            </a:r>
          </a:p>
          <a:p>
            <a:r>
              <a:rPr lang="en-US"/>
              <a:t>Click on the Change Picture icon and choose the From a File/This Device… option.</a:t>
            </a:r>
          </a:p>
          <a:p>
            <a:r>
              <a:rPr lang="en-US"/>
              <a:t>Browse and select a picture and click on the Insert button.</a:t>
            </a:r>
          </a:p>
          <a:p>
            <a:endParaRPr lang="en-US"/>
          </a:p>
          <a:p>
            <a:r>
              <a:rPr lang="en-US"/>
              <a:t>Use the Crop command to adjust the image.</a:t>
            </a:r>
          </a:p>
          <a:p>
            <a:r>
              <a:rPr lang="en-US"/>
              <a:t>Click on the Crop command again to apply the changes.</a:t>
            </a:r>
          </a:p>
          <a:p>
            <a:endParaRPr lang="en-US"/>
          </a:p>
          <a:p>
            <a:r>
              <a:rPr lang="en-US"/>
              <a:t>Remember to add image attributions to photographs or artworks.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Cover/End slide layout</a:t>
            </a:r>
          </a:p>
          <a:p>
            <a:endParaRPr lang="en-US"/>
          </a:p>
          <a:p>
            <a:r>
              <a:rPr lang="en-US"/>
              <a:t>To change the picture:</a:t>
            </a:r>
          </a:p>
          <a:p>
            <a:r>
              <a:rPr lang="en-US"/>
              <a:t>Select the picture by clicking on it near the bottom of the slide (under the title placeholder), then click on the Picture Format tab. </a:t>
            </a:r>
          </a:p>
          <a:p>
            <a:r>
              <a:rPr lang="en-US"/>
              <a:t>Click on the Change Picture icon and choose the From a File/This Device… option.</a:t>
            </a:r>
          </a:p>
          <a:p>
            <a:r>
              <a:rPr lang="en-US"/>
              <a:t>Browse and select a picture and click on the Insert button.</a:t>
            </a:r>
          </a:p>
          <a:p>
            <a:endParaRPr lang="en-US"/>
          </a:p>
          <a:p>
            <a:r>
              <a:rPr lang="en-US"/>
              <a:t>Use the Crop command to adjust the image.</a:t>
            </a:r>
          </a:p>
          <a:p>
            <a:r>
              <a:rPr lang="en-US"/>
              <a:t>Click on the Crop command again to apply the changes.</a:t>
            </a:r>
          </a:p>
          <a:p>
            <a:endParaRPr lang="en-US"/>
          </a:p>
          <a:p>
            <a:r>
              <a:rPr lang="en-US"/>
              <a:t>Remember to add image attributions to photographs or artworks.</a:t>
            </a:r>
          </a:p>
          <a:p>
            <a:r>
              <a:rPr lang="en-US"/>
              <a:t>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22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AutoShape 6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2259" y="-102676"/>
            <a:ext cx="18288000" cy="9229725"/>
            <a:chOff x="0" y="0"/>
            <a:chExt cx="24384000" cy="12306300"/>
          </a:xfrm>
        </p:grpSpPr>
        <p:sp>
          <p:nvSpPr>
            <p:cNvPr id="9" name="Freeform 9" descr="A picture containing sky, outdoor  Description automatically generated"/>
            <p:cNvSpPr/>
            <p:nvPr/>
          </p:nvSpPr>
          <p:spPr>
            <a:xfrm>
              <a:off x="0" y="0"/>
              <a:ext cx="24384000" cy="12306300"/>
            </a:xfrm>
            <a:custGeom>
              <a:avLst/>
              <a:gdLst/>
              <a:ahLst/>
              <a:cxnLst/>
              <a:rect l="l" t="t" r="r" b="b"/>
              <a:pathLst>
                <a:path w="24384000" h="12306300">
                  <a:moveTo>
                    <a:pt x="0" y="0"/>
                  </a:moveTo>
                  <a:lnTo>
                    <a:pt x="24384000" y="0"/>
                  </a:lnTo>
                  <a:lnTo>
                    <a:pt x="24384000" y="12306300"/>
                  </a:lnTo>
                  <a:lnTo>
                    <a:pt x="0" y="12306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78000"/>
              </a:blip>
              <a:stretch>
                <a:fillRect b="-6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AutoShape 10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5072541" y="8859488"/>
            <a:ext cx="196685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20"/>
              </a:lnSpc>
            </a:pPr>
            <a:r>
              <a:rPr lang="en-US" sz="1350">
                <a:solidFill>
                  <a:srgbClr val="F2F2F2"/>
                </a:solidFill>
                <a:latin typeface="Trebuchet MS"/>
                <a:ea typeface="Trebuchet MS"/>
                <a:cs typeface="Trebuchet MS"/>
                <a:sym typeface="Trebuchet MS"/>
              </a:rPr>
              <a:t>Photo by Stefan Els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-12259" y="4523775"/>
            <a:ext cx="14784038" cy="3435791"/>
            <a:chOff x="0" y="0"/>
            <a:chExt cx="19712051" cy="458105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712051" cy="4581017"/>
            </a:xfrm>
            <a:custGeom>
              <a:avLst/>
              <a:gdLst/>
              <a:ahLst/>
              <a:cxnLst/>
              <a:rect l="l" t="t" r="r" b="b"/>
              <a:pathLst>
                <a:path w="19712051" h="4581017">
                  <a:moveTo>
                    <a:pt x="0" y="4581017"/>
                  </a:moveTo>
                  <a:lnTo>
                    <a:pt x="18236312" y="4581017"/>
                  </a:lnTo>
                  <a:cubicBezTo>
                    <a:pt x="19051271" y="4581017"/>
                    <a:pt x="19712051" y="3920363"/>
                    <a:pt x="19712051" y="3105277"/>
                  </a:cubicBezTo>
                  <a:lnTo>
                    <a:pt x="1971205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5686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762000" y="6902291"/>
            <a:ext cx="9525000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Candice Morgan — Stellenbosch University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29 May 2026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62000" y="5932108"/>
            <a:ext cx="15930966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Towards Linguistic Equity, Accessibility, and National Infrastructure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39492" y="3674683"/>
            <a:ext cx="15775983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u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 Stakeholder-Informed Framework for the</a:t>
            </a:r>
          </a:p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u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Development of a SASL Sign Bank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4098667" y="11209"/>
            <a:ext cx="3914604" cy="2114150"/>
            <a:chOff x="0" y="0"/>
            <a:chExt cx="5219471" cy="281886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9" name="Picture 18" descr="Image preview">
            <a:extLst>
              <a:ext uri="{FF2B5EF4-FFF2-40B4-BE49-F238E27FC236}">
                <a16:creationId xmlns:a16="http://schemas.microsoft.com/office/drawing/2014/main" id="{3199EB31-A983-2E4B-2290-56F04D8638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75044" y="6508279"/>
            <a:ext cx="2328703" cy="2282616"/>
          </a:xfrm>
          <a:prstGeom prst="ellipse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095500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14068" y="2781744"/>
            <a:ext cx="12847449" cy="6104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  <a:spcBef>
                <a:spcPct val="0"/>
              </a:spcBef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Deaf individuals mus</a:t>
            </a: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t be:</a:t>
            </a:r>
          </a:p>
          <a:p>
            <a:pPr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Authors</a:t>
            </a:r>
          </a:p>
          <a:p>
            <a:pPr marL="323850" lvl="1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Validators</a:t>
            </a:r>
          </a:p>
          <a:p>
            <a:pPr marL="323850" lvl="1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Decision-makers</a:t>
            </a:r>
          </a:p>
          <a:p>
            <a:pPr marL="323850" lvl="1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Custodians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35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85800" y="459638"/>
            <a:ext cx="14281881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 Deaf-</a:t>
            </a:r>
            <a:r>
              <a:rPr lang="en-US" sz="8000" dirty="0" err="1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Centred</a:t>
            </a:r>
            <a:r>
              <a:rPr lang="en-US" sz="8000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 Governance</a:t>
            </a:r>
          </a:p>
        </p:txBody>
      </p:sp>
      <p:pic>
        <p:nvPicPr>
          <p:cNvPr id="17" name="Picture 16" descr="Image preview">
            <a:extLst>
              <a:ext uri="{FF2B5EF4-FFF2-40B4-BE49-F238E27FC236}">
                <a16:creationId xmlns:a16="http://schemas.microsoft.com/office/drawing/2014/main" id="{E1261D2C-41F2-F5C5-6027-C4D9E66F1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62531" y="5655949"/>
            <a:ext cx="4255638" cy="4171413"/>
          </a:xfrm>
          <a:prstGeom prst="rect">
            <a:avLst/>
          </a:prstGeom>
        </p:spPr>
      </p:pic>
      <p:sp>
        <p:nvSpPr>
          <p:cNvPr id="18" name="TextBox 15">
            <a:extLst>
              <a:ext uri="{FF2B5EF4-FFF2-40B4-BE49-F238E27FC236}">
                <a16:creationId xmlns:a16="http://schemas.microsoft.com/office/drawing/2014/main" id="{C380A0B4-BF54-A5E3-48A1-A997FF83FF6D}"/>
              </a:ext>
            </a:extLst>
          </p:cNvPr>
          <p:cNvSpPr txBox="1"/>
          <p:nvPr/>
        </p:nvSpPr>
        <p:spPr>
          <a:xfrm>
            <a:off x="14059051" y="2598579"/>
            <a:ext cx="3847949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This is a 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non-negotiable,  c</a:t>
            </a: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entral principle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4801" y="3422458"/>
            <a:ext cx="12847449" cy="301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800"/>
              </a:lnSpc>
              <a:buFont typeface="Arial"/>
              <a:buChar char="•"/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Inclusive representation</a:t>
            </a:r>
          </a:p>
          <a:p>
            <a:pPr marL="647700" lvl="1" indent="-323850" algn="l">
              <a:lnSpc>
                <a:spcPts val="4800"/>
              </a:lnSpc>
              <a:buFont typeface="Arial"/>
              <a:buChar char="•"/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Co-creation models</a:t>
            </a: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Communi</a:t>
            </a: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ty validation processes</a:t>
            </a: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Long-term accountability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35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40572" y="2663349"/>
            <a:ext cx="9056914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Gov</a:t>
            </a: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ernance Requirements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85800" y="418552"/>
            <a:ext cx="14281881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 Deaf-</a:t>
            </a:r>
            <a:r>
              <a:rPr lang="en-US" sz="8000" dirty="0" err="1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Centred</a:t>
            </a:r>
            <a:r>
              <a:rPr lang="en-US" sz="8000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 Governance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40572" y="6349616"/>
            <a:ext cx="9056914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Ethic</a:t>
            </a: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al Imperatives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94801" y="7078338"/>
            <a:ext cx="12847449" cy="301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800"/>
              </a:lnSpc>
              <a:buFont typeface="Arial"/>
              <a:buChar char="•"/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Informed consent</a:t>
            </a:r>
          </a:p>
          <a:p>
            <a:pPr marL="647700" lvl="1" indent="-323850" algn="l">
              <a:lnSpc>
                <a:spcPts val="4800"/>
              </a:lnSpc>
              <a:buFont typeface="Arial"/>
              <a:buChar char="•"/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Transparency</a:t>
            </a:r>
          </a:p>
          <a:p>
            <a:pPr marL="647700" lvl="1" indent="-323850" algn="l">
              <a:lnSpc>
                <a:spcPts val="4800"/>
              </a:lnSpc>
              <a:buFont typeface="Arial"/>
              <a:buChar char="•"/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Intellectual property protection</a:t>
            </a: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Communi</a:t>
            </a: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ty ownership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35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9" name="Picture 18" descr="Image preview">
            <a:extLst>
              <a:ext uri="{FF2B5EF4-FFF2-40B4-BE49-F238E27FC236}">
                <a16:creationId xmlns:a16="http://schemas.microsoft.com/office/drawing/2014/main" id="{FFD1728B-5EEA-7B2F-7D9C-1DFE28DBD4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4250" y="5507138"/>
            <a:ext cx="4383736" cy="429697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 sz="4000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4801" y="4562475"/>
            <a:ext cx="12847449" cy="2409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800"/>
              </a:lnSpc>
              <a:buFont typeface="Arial"/>
              <a:buChar char="•"/>
            </a:pPr>
            <a:r>
              <a:rPr lang="en-US" sz="35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Family interaction</a:t>
            </a: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35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Basic</a:t>
            </a:r>
            <a:r>
              <a:rPr lang="en-US" sz="35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 vocabulary</a:t>
            </a: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35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Home communication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35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4801" y="2862925"/>
            <a:ext cx="9056914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Th</a:t>
            </a: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 Sign Bank Must Support –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905000" y="-186543"/>
            <a:ext cx="13783613" cy="244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Multi-Layered Content 							Architecture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40572" y="7153275"/>
            <a:ext cx="9056914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Early Chi</a:t>
            </a: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ldhood Development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94801" y="7861062"/>
            <a:ext cx="12847449" cy="1800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800"/>
              </a:lnSpc>
              <a:buFont typeface="Arial"/>
              <a:buChar char="•"/>
            </a:pPr>
            <a:r>
              <a:rPr lang="en-US" sz="35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Child-</a:t>
            </a:r>
            <a:r>
              <a:rPr lang="en-US" sz="3500" dirty="0" err="1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centred</a:t>
            </a:r>
            <a:r>
              <a:rPr lang="en-US" sz="35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 signing resources</a:t>
            </a: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35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Language acquisi</a:t>
            </a:r>
            <a:r>
              <a:rPr lang="en-US" sz="35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tion support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35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40572" y="3929725"/>
            <a:ext cx="9056914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Ev</a:t>
            </a: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eryday Communication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pic>
        <p:nvPicPr>
          <p:cNvPr id="20" name="Picture 19" descr="Image preview">
            <a:extLst>
              <a:ext uri="{FF2B5EF4-FFF2-40B4-BE49-F238E27FC236}">
                <a16:creationId xmlns:a16="http://schemas.microsoft.com/office/drawing/2014/main" id="{978642B9-C553-0025-1997-8141BF7E01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13760" y="5633788"/>
            <a:ext cx="4290942" cy="42060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4801" y="5122333"/>
            <a:ext cx="12847449" cy="4258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800"/>
              </a:lnSpc>
              <a:buFont typeface="Arial"/>
              <a:buChar char="•"/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Curriculum-aligned terminology</a:t>
            </a:r>
          </a:p>
          <a:p>
            <a:pPr marL="323850" lvl="1" algn="l">
              <a:lnSpc>
                <a:spcPts val="4800"/>
              </a:lnSpc>
            </a:pPr>
            <a:endParaRPr lang="en-US" sz="4000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Science, Technology, Education, Mathematics</a:t>
            </a: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 vocabulary</a:t>
            </a: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Teacher support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35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83399" y="2883037"/>
            <a:ext cx="9056914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Th</a:t>
            </a: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 Sign Bank Must Support – 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600200" y="-186626"/>
            <a:ext cx="13783613" cy="244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Multi-Layered Content 							Architecture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19354" y="4306712"/>
            <a:ext cx="9056914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</a:t>
            </a: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ducation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pic>
        <p:nvPicPr>
          <p:cNvPr id="18" name="Picture 17" descr="Image preview">
            <a:extLst>
              <a:ext uri="{FF2B5EF4-FFF2-40B4-BE49-F238E27FC236}">
                <a16:creationId xmlns:a16="http://schemas.microsoft.com/office/drawing/2014/main" id="{50C25568-DB99-9707-A9D9-BFF17EDC97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2249" y="5630417"/>
            <a:ext cx="4316496" cy="423106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17987" y="2090360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01088" y="4249712"/>
            <a:ext cx="12849225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Healthcare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Legal systems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Workplace communication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Public services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54846" y="2677648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The Sign Bank Must Support – 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447800" y="-154271"/>
            <a:ext cx="14278165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Professional &amp; Research 							Domains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01088" y="3557057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Professional Domains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35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01088" y="7702810"/>
            <a:ext cx="12849225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Metadata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Grammar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Semantic relationships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92946" y="7118612"/>
            <a:ext cx="9058275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72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Research &amp; Linguistics</a:t>
            </a:r>
          </a:p>
          <a:p>
            <a:pPr marL="0" lvl="0" indent="0" algn="l">
              <a:lnSpc>
                <a:spcPts val="4272"/>
              </a:lnSpc>
              <a:spcBef>
                <a:spcPct val="0"/>
              </a:spcBef>
            </a:pPr>
            <a:endParaRPr lang="en-US" sz="35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pic>
        <p:nvPicPr>
          <p:cNvPr id="20" name="Picture 19" descr="Image preview">
            <a:extLst>
              <a:ext uri="{FF2B5EF4-FFF2-40B4-BE49-F238E27FC236}">
                <a16:creationId xmlns:a16="http://schemas.microsoft.com/office/drawing/2014/main" id="{E7E3EA7E-53B7-095A-6B61-296D764D1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4979" y="5569236"/>
            <a:ext cx="4378913" cy="429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292634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97015" y="4815610"/>
            <a:ext cx="12849225" cy="4308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Mathematics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Science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Technology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Professional disciplines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97015" y="2910153"/>
            <a:ext cx="9058275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Current Gap: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541775" y="259850"/>
            <a:ext cx="13792200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Educational Impact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7015" y="3939076"/>
            <a:ext cx="9058275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Limited signed academic content in:</a:t>
            </a:r>
          </a:p>
        </p:txBody>
      </p:sp>
      <p:pic>
        <p:nvPicPr>
          <p:cNvPr id="22" name="Picture 21" descr="Image preview">
            <a:extLst>
              <a:ext uri="{FF2B5EF4-FFF2-40B4-BE49-F238E27FC236}">
                <a16:creationId xmlns:a16="http://schemas.microsoft.com/office/drawing/2014/main" id="{B0B680E7-78D5-D410-6A88-3C3AC9559C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13760" y="5582749"/>
            <a:ext cx="4362110" cy="427577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7BB41-2611-757E-8203-D0F112FE6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6500EE8-20D4-0449-6154-9E0D12EE777D}"/>
              </a:ext>
            </a:extLst>
          </p:cNvPr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7A9FF88-A1B4-E858-DD12-5E6D7373CA5F}"/>
                </a:ext>
              </a:extLst>
            </p:cNvPr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>
            <a:extLst>
              <a:ext uri="{FF2B5EF4-FFF2-40B4-BE49-F238E27FC236}">
                <a16:creationId xmlns:a16="http://schemas.microsoft.com/office/drawing/2014/main" id="{E5828684-50DE-E088-223D-05BE33B24CF2}"/>
              </a:ext>
            </a:extLst>
          </p:cNvPr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F8B70021-7FFB-6761-55E3-5A9A6EAF7413}"/>
              </a:ext>
            </a:extLst>
          </p:cNvPr>
          <p:cNvGrpSpPr/>
          <p:nvPr/>
        </p:nvGrpSpPr>
        <p:grpSpPr>
          <a:xfrm>
            <a:off x="0" y="292634"/>
            <a:ext cx="18288000" cy="2128123"/>
            <a:chOff x="0" y="0"/>
            <a:chExt cx="24384000" cy="2837498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69E5C43-55DE-E124-ED52-076FCC0ABF67}"/>
                </a:ext>
              </a:extLst>
            </p:cNvPr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B62C7681-85F7-0BD0-7F1A-202A7DEF1A4B}"/>
              </a:ext>
            </a:extLst>
          </p:cNvPr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D19C811A-3BBA-D6B5-0B49-77DBA359A9F2}"/>
                </a:ext>
              </a:extLst>
            </p:cNvPr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>
            <a:extLst>
              <a:ext uri="{FF2B5EF4-FFF2-40B4-BE49-F238E27FC236}">
                <a16:creationId xmlns:a16="http://schemas.microsoft.com/office/drawing/2014/main" id="{0AF3C507-9A7B-8237-7362-64417CE4769F}"/>
              </a:ext>
            </a:extLst>
          </p:cNvPr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D8F8D456-6A21-7CA7-4C4B-E3F07A586F90}"/>
              </a:ext>
            </a:extLst>
          </p:cNvPr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9FB332EF-F1BA-EAC7-7636-E7063D9C509C}"/>
              </a:ext>
            </a:extLst>
          </p:cNvPr>
          <p:cNvGrpSpPr/>
          <p:nvPr/>
        </p:nvGrpSpPr>
        <p:grpSpPr>
          <a:xfrm>
            <a:off x="2067" y="2131568"/>
            <a:ext cx="18285933" cy="7771124"/>
            <a:chOff x="0" y="0"/>
            <a:chExt cx="24381244" cy="1036149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1EA20735-0BFC-129A-25DB-4AFC77C2F6AF}"/>
                </a:ext>
              </a:extLst>
            </p:cNvPr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 b="1"/>
            </a:p>
          </p:txBody>
        </p:sp>
      </p:grpSp>
      <p:sp>
        <p:nvSpPr>
          <p:cNvPr id="16" name="TextBox 16">
            <a:extLst>
              <a:ext uri="{FF2B5EF4-FFF2-40B4-BE49-F238E27FC236}">
                <a16:creationId xmlns:a16="http://schemas.microsoft.com/office/drawing/2014/main" id="{20A8479B-C817-1402-95E8-0A36031D7391}"/>
              </a:ext>
            </a:extLst>
          </p:cNvPr>
          <p:cNvSpPr txBox="1"/>
          <p:nvPr/>
        </p:nvSpPr>
        <p:spPr>
          <a:xfrm>
            <a:off x="2541775" y="259850"/>
            <a:ext cx="13792200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Educational Impact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746E2856-C6D4-13D7-D31A-6B4BD3ADDE3C}"/>
              </a:ext>
            </a:extLst>
          </p:cNvPr>
          <p:cNvSpPr txBox="1"/>
          <p:nvPr/>
        </p:nvSpPr>
        <p:spPr>
          <a:xfrm>
            <a:off x="273330" y="7466696"/>
            <a:ext cx="9318373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16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SASL courses</a:t>
            </a:r>
          </a:p>
          <a:p>
            <a:pPr marL="0" lvl="0" indent="0" algn="l">
              <a:lnSpc>
                <a:spcPts val="416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Interpreter training</a:t>
            </a:r>
          </a:p>
          <a:p>
            <a:pPr marL="0" lvl="0" indent="0" algn="l">
              <a:lnSpc>
                <a:spcPts val="416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Linguistic research</a:t>
            </a:r>
          </a:p>
          <a:p>
            <a:pPr marL="0" lvl="0" indent="0" algn="l">
              <a:lnSpc>
                <a:spcPts val="416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Academic terminology development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5831D112-D471-B22C-CE1A-D75A7F4F42A8}"/>
              </a:ext>
            </a:extLst>
          </p:cNvPr>
          <p:cNvSpPr txBox="1"/>
          <p:nvPr/>
        </p:nvSpPr>
        <p:spPr>
          <a:xfrm>
            <a:off x="292381" y="6643453"/>
            <a:ext cx="7620000" cy="6274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22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Higher Education Uses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D74978E2-3B42-21C5-4CEB-B9076D0B592F}"/>
              </a:ext>
            </a:extLst>
          </p:cNvPr>
          <p:cNvSpPr txBox="1"/>
          <p:nvPr/>
        </p:nvSpPr>
        <p:spPr>
          <a:xfrm>
            <a:off x="319697" y="3043342"/>
            <a:ext cx="10110207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16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Improve classroom accessibility</a:t>
            </a:r>
          </a:p>
          <a:p>
            <a:pPr marL="0" lvl="0" indent="0" algn="l">
              <a:lnSpc>
                <a:spcPts val="416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Support Deaf learners</a:t>
            </a:r>
          </a:p>
          <a:p>
            <a:pPr marL="0" lvl="0" indent="0" algn="l">
              <a:lnSpc>
                <a:spcPts val="416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Assist educators and interpreters</a:t>
            </a:r>
          </a:p>
          <a:p>
            <a:pPr marL="0" lvl="0" indent="0" algn="l">
              <a:lnSpc>
                <a:spcPts val="416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Enable bilingual learning environments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C6E2B425-8403-1992-8939-11D3EDC0C184}"/>
              </a:ext>
            </a:extLst>
          </p:cNvPr>
          <p:cNvSpPr txBox="1"/>
          <p:nvPr/>
        </p:nvSpPr>
        <p:spPr>
          <a:xfrm>
            <a:off x="273331" y="2186234"/>
            <a:ext cx="12299669" cy="1307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22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Proposed Contribution: </a:t>
            </a: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The Sign Bank can:</a:t>
            </a:r>
          </a:p>
          <a:p>
            <a:pPr marL="0" lvl="0" indent="0" algn="l">
              <a:lnSpc>
                <a:spcPts val="5322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pic>
        <p:nvPicPr>
          <p:cNvPr id="22" name="Picture 21" descr="Image preview">
            <a:extLst>
              <a:ext uri="{FF2B5EF4-FFF2-40B4-BE49-F238E27FC236}">
                <a16:creationId xmlns:a16="http://schemas.microsoft.com/office/drawing/2014/main" id="{A990A8A2-A33D-73DD-4540-5A04FB2D6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32753" y="5662586"/>
            <a:ext cx="4261562" cy="417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8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03237" y="6356751"/>
            <a:ext cx="12849225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Facial expression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Movement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Context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Non-manual features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45583" y="2695185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Problem with Existing Resources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219200" y="-149508"/>
            <a:ext cx="13792200" cy="244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From Words to Meaningful 					Communication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91017" y="5558284"/>
            <a:ext cx="12849225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Meaning depends on: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91017" y="4797862"/>
            <a:ext cx="9058275" cy="6274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22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SASL Requires Context</a:t>
            </a:r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id="{54AE71E4-89EC-8596-7D75-2E7C6B055BB0}"/>
              </a:ext>
            </a:extLst>
          </p:cNvPr>
          <p:cNvSpPr txBox="1"/>
          <p:nvPr/>
        </p:nvSpPr>
        <p:spPr>
          <a:xfrm>
            <a:off x="245555" y="3396976"/>
            <a:ext cx="12849225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Many focus only on isolated vocabulary.</a:t>
            </a:r>
          </a:p>
        </p:txBody>
      </p:sp>
      <p:pic>
        <p:nvPicPr>
          <p:cNvPr id="21" name="Picture 20" descr="Image preview">
            <a:extLst>
              <a:ext uri="{FF2B5EF4-FFF2-40B4-BE49-F238E27FC236}">
                <a16:creationId xmlns:a16="http://schemas.microsoft.com/office/drawing/2014/main" id="{101D1925-DA5F-9467-E38D-543183D62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6603" y="5598670"/>
            <a:ext cx="4297636" cy="42125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 sz="4000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29117" y="3667128"/>
            <a:ext cx="12849225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Signs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Usage examples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Real-life scenarios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Semantic explanations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Connected discourse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29089" y="2920917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The Sign Bank Should Include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26690" y="-165831"/>
            <a:ext cx="13792200" cy="244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Communication-Oriented 								System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296392" y="3013502"/>
            <a:ext cx="3689385" cy="2411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35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From static lexicon → communication-oriented system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826749" y="2371760"/>
            <a:ext cx="9058275" cy="6274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22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Key Shift</a:t>
            </a:r>
          </a:p>
        </p:txBody>
      </p:sp>
      <p:pic>
        <p:nvPicPr>
          <p:cNvPr id="19" name="Picture 18" descr="Image preview">
            <a:extLst>
              <a:ext uri="{FF2B5EF4-FFF2-40B4-BE49-F238E27FC236}">
                <a16:creationId xmlns:a16="http://schemas.microsoft.com/office/drawing/2014/main" id="{FBD937A6-1D4B-8D67-AB93-D54ACE8949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32752" y="5596506"/>
            <a:ext cx="4312972" cy="422761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73507" y="4471838"/>
            <a:ext cx="12849225" cy="4308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High-quality recordings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Accurate representation of: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   • Handshape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   • Movement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   • Orientation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   • Facial expression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01060" y="2581513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Core Requirements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676400" y="-190500"/>
            <a:ext cx="13792200" cy="244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Technological Design 								Principles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39160" y="3667363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Video-First Design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pic>
        <p:nvPicPr>
          <p:cNvPr id="18" name="Picture 17" descr="Image preview">
            <a:extLst>
              <a:ext uri="{FF2B5EF4-FFF2-40B4-BE49-F238E27FC236}">
                <a16:creationId xmlns:a16="http://schemas.microsoft.com/office/drawing/2014/main" id="{425B7EEE-20A3-7AC3-C64A-EE3133692D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32753" y="5608100"/>
            <a:ext cx="4317148" cy="42317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286586" y="54356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20657" y="5062224"/>
            <a:ext cx="11400821" cy="94857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91948" y="4135318"/>
            <a:ext cx="13574848" cy="54891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 Present findings from stakeholder consultations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 Define conceptual and operational framework for SASL  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    </a:t>
            </a: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sign bank</a:t>
            </a:r>
          </a:p>
          <a:p>
            <a:pPr lvl="0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 Highlight </a:t>
            </a: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considerations:</a:t>
            </a: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governance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technology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educational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linguistic 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35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    </a:t>
            </a:r>
            <a:endParaRPr lang="en-US" sz="35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272898" y="2956141"/>
            <a:ext cx="7620000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Objectives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05284" y="427064"/>
            <a:ext cx="13774119" cy="1295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199"/>
              </a:lnSpc>
              <a:spcBef>
                <a:spcPct val="0"/>
              </a:spcBef>
            </a:pPr>
            <a:r>
              <a:rPr lang="en-US" sz="8499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Purpose of the Presentation</a:t>
            </a:r>
          </a:p>
        </p:txBody>
      </p:sp>
      <p:pic>
        <p:nvPicPr>
          <p:cNvPr id="23" name="Picture 22" descr="Image preview">
            <a:extLst>
              <a:ext uri="{FF2B5EF4-FFF2-40B4-BE49-F238E27FC236}">
                <a16:creationId xmlns:a16="http://schemas.microsoft.com/office/drawing/2014/main" id="{259D2D02-A2D6-642A-E225-7FF05FFD4B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1067" y="5617093"/>
            <a:ext cx="4312661" cy="422730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095500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557472" y="3360519"/>
            <a:ext cx="12849225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Text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Images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Optional audio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Visual navigation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58393" y="2641051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Core Requirements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905000" y="437966"/>
            <a:ext cx="13792200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Multimodal Interface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57472" y="6273550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User Experience Priorities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38122" y="7152971"/>
            <a:ext cx="12849225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Simplicity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Accessibility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Intuitive navigation</a:t>
            </a:r>
          </a:p>
        </p:txBody>
      </p:sp>
      <p:pic>
        <p:nvPicPr>
          <p:cNvPr id="19" name="Picture 18" descr="Image preview">
            <a:extLst>
              <a:ext uri="{FF2B5EF4-FFF2-40B4-BE49-F238E27FC236}">
                <a16:creationId xmlns:a16="http://schemas.microsoft.com/office/drawing/2014/main" id="{4196FBF2-C120-4BDC-4559-9D42766DD4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62102" y="5595681"/>
            <a:ext cx="4296642" cy="421160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83151" y="3406801"/>
            <a:ext cx="6191250" cy="2459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Word-to-sign lookup</a:t>
            </a: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Sign-to-meaning search</a:t>
            </a: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Visual parameter search</a:t>
            </a: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Related sign navigation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763531" y="2742482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	Search Features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720568" y="-196817"/>
            <a:ext cx="13792200" cy="244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Advanced Platform 	Functionality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894136" y="6717696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Learning Tools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649685" y="3374479"/>
            <a:ext cx="7644362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User-generated contributions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Validation workflows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Continuous updating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942729" y="2752786"/>
            <a:ext cx="9058275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72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	Community Participation</a:t>
            </a:r>
          </a:p>
          <a:p>
            <a:pPr marL="0" lvl="0" indent="0" algn="l">
              <a:lnSpc>
                <a:spcPts val="4272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706185" y="7394304"/>
            <a:ext cx="6191250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Practice activities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Feedback systems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Thematic browsing</a:t>
            </a:r>
          </a:p>
        </p:txBody>
      </p:sp>
      <p:pic>
        <p:nvPicPr>
          <p:cNvPr id="21" name="Picture 20" descr="Image preview">
            <a:extLst>
              <a:ext uri="{FF2B5EF4-FFF2-40B4-BE49-F238E27FC236}">
                <a16:creationId xmlns:a16="http://schemas.microsoft.com/office/drawing/2014/main" id="{F7D7400D-7509-53B2-2015-81256B6A1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8260" y="5658130"/>
            <a:ext cx="4266108" cy="418167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82010" y="3216911"/>
            <a:ext cx="12849225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Mobile compatibility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Low data usage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Offline functionality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Zero-rated access where possible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Compatibility with basic smartphones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01060" y="2632949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Essential Requirements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5250" y="-171450"/>
            <a:ext cx="13792200" cy="244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Accessibility &amp; Low-Resource 							Design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01060" y="6830570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Why It Matters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4211300" y="2909597"/>
            <a:ext cx="3886200" cy="27722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Design Principle:</a:t>
            </a:r>
            <a:r>
              <a:rPr lang="en-US" sz="4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</a:p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4000" u="none" strike="noStrike" dirty="0">
                <a:latin typeface="Trebuchet MS"/>
                <a:ea typeface="Trebuchet MS"/>
                <a:cs typeface="Trebuchet MS"/>
                <a:sym typeface="Trebuchet MS"/>
              </a:rPr>
              <a:t>Accessibility must be foundational, not optional.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01060" y="7643132"/>
            <a:ext cx="12849225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Without inclusive technological design: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Existing inequalities may deepen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Rural and low-income users may be excluded</a:t>
            </a:r>
          </a:p>
        </p:txBody>
      </p:sp>
      <p:pic>
        <p:nvPicPr>
          <p:cNvPr id="20" name="Picture 19" descr="Image preview">
            <a:extLst>
              <a:ext uri="{FF2B5EF4-FFF2-40B4-BE49-F238E27FC236}">
                <a16:creationId xmlns:a16="http://schemas.microsoft.com/office/drawing/2014/main" id="{D0EAF3B7-9380-C5D5-ACC1-47065EAE2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61241" y="5656950"/>
            <a:ext cx="4267312" cy="418285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 b="1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17634" y="3898829"/>
            <a:ext cx="7867767" cy="43858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821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SASL corpora</a:t>
            </a:r>
          </a:p>
          <a:p>
            <a:pPr marL="0" lvl="0" indent="0" algn="l">
              <a:lnSpc>
                <a:spcPts val="3821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821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Grammar resources / </a:t>
            </a:r>
            <a:r>
              <a:rPr lang="en-US" sz="4000" u="none" strike="noStrike" dirty="0" err="1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GramBank</a:t>
            </a: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821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821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Annotation tools</a:t>
            </a:r>
          </a:p>
          <a:p>
            <a:pPr marL="0" lvl="0" indent="0" algn="l">
              <a:lnSpc>
                <a:spcPts val="3821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821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Educational technologies</a:t>
            </a:r>
          </a:p>
          <a:p>
            <a:pPr marL="0" lvl="0" indent="0" algn="l">
              <a:lnSpc>
                <a:spcPts val="3821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821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AI and machine learning systems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5250" y="2867025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The Sign Bank Should Connect To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295400" y="-155813"/>
            <a:ext cx="13792200" cy="244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Integration with Broader 							Ecosystems</a:t>
            </a:r>
          </a:p>
        </p:txBody>
      </p:sp>
      <p:pic>
        <p:nvPicPr>
          <p:cNvPr id="20" name="Picture 19" descr="Image preview">
            <a:extLst>
              <a:ext uri="{FF2B5EF4-FFF2-40B4-BE49-F238E27FC236}">
                <a16:creationId xmlns:a16="http://schemas.microsoft.com/office/drawing/2014/main" id="{62A2BB22-F524-B69E-6D36-B6A1A6B831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2249" y="5621915"/>
            <a:ext cx="4292054" cy="420710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C4A43-3C0C-02CB-6BB8-D916CF13A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0533271-ABBC-91F3-05DB-E5B0F30BDCDB}"/>
              </a:ext>
            </a:extLst>
          </p:cNvPr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9785B95-5223-9D93-C3F3-9B4F5F4F36E1}"/>
                </a:ext>
              </a:extLst>
            </p:cNvPr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>
            <a:extLst>
              <a:ext uri="{FF2B5EF4-FFF2-40B4-BE49-F238E27FC236}">
                <a16:creationId xmlns:a16="http://schemas.microsoft.com/office/drawing/2014/main" id="{BF12F373-E220-99F7-59CE-F05B8B710D13}"/>
              </a:ext>
            </a:extLst>
          </p:cNvPr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1EE52C3E-55B8-2168-4E71-0C402D51B1F1}"/>
              </a:ext>
            </a:extLst>
          </p:cNvPr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E80CCA9-5EF9-6CED-A721-6073B4DE1A78}"/>
                </a:ext>
              </a:extLst>
            </p:cNvPr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933F2FFE-0C31-D766-83B0-F9A20391D757}"/>
              </a:ext>
            </a:extLst>
          </p:cNvPr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A537593-666D-F010-D15B-3CD5E7851866}"/>
                </a:ext>
              </a:extLst>
            </p:cNvPr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>
            <a:extLst>
              <a:ext uri="{FF2B5EF4-FFF2-40B4-BE49-F238E27FC236}">
                <a16:creationId xmlns:a16="http://schemas.microsoft.com/office/drawing/2014/main" id="{BD7B3F48-3AF5-3524-781F-A63BEDEEADC0}"/>
              </a:ext>
            </a:extLst>
          </p:cNvPr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BCE296B5-8AA4-14CD-329A-0FBAD24B8293}"/>
              </a:ext>
            </a:extLst>
          </p:cNvPr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016834C9-FFEE-09FE-3ED3-B0A47CD0E021}"/>
              </a:ext>
            </a:extLst>
          </p:cNvPr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6EBCE915-4FD8-FFDB-54B5-B6B064CEF92D}"/>
                </a:ext>
              </a:extLst>
            </p:cNvPr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 b="1"/>
            </a:p>
          </p:txBody>
        </p:sp>
      </p:grpSp>
      <p:sp>
        <p:nvSpPr>
          <p:cNvPr id="16" name="TextBox 16">
            <a:extLst>
              <a:ext uri="{FF2B5EF4-FFF2-40B4-BE49-F238E27FC236}">
                <a16:creationId xmlns:a16="http://schemas.microsoft.com/office/drawing/2014/main" id="{A1EC05BA-6744-EEBC-5C33-7A0A3F67A3FC}"/>
              </a:ext>
            </a:extLst>
          </p:cNvPr>
          <p:cNvSpPr txBox="1"/>
          <p:nvPr/>
        </p:nvSpPr>
        <p:spPr>
          <a:xfrm>
            <a:off x="990600" y="-112082"/>
            <a:ext cx="13792200" cy="244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Integration with Broader 							Ecosystems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333A61F8-3329-8E2C-68B1-619D9509316D}"/>
              </a:ext>
            </a:extLst>
          </p:cNvPr>
          <p:cNvSpPr txBox="1"/>
          <p:nvPr/>
        </p:nvSpPr>
        <p:spPr>
          <a:xfrm>
            <a:off x="184478" y="2861440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Long-Term Potential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BB60B140-91AE-EB69-EF7F-55903C0E8D84}"/>
              </a:ext>
            </a:extLst>
          </p:cNvPr>
          <p:cNvSpPr txBox="1"/>
          <p:nvPr/>
        </p:nvSpPr>
        <p:spPr>
          <a:xfrm>
            <a:off x="14204194" y="2339437"/>
            <a:ext cx="3968368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Key Insight:</a:t>
            </a:r>
            <a:r>
              <a:rPr lang="en-US" sz="4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</a:p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61223B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3500" u="none" strike="noStrike" dirty="0">
                <a:latin typeface="Trebuchet MS"/>
                <a:ea typeface="Trebuchet MS"/>
                <a:cs typeface="Trebuchet MS"/>
                <a:sym typeface="Trebuchet MS"/>
              </a:rPr>
              <a:t>The Sign Bank is both a language resource and a data infrastructure.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7A0DF785-089F-0B05-A78B-6C19E00A3D49}"/>
              </a:ext>
            </a:extLst>
          </p:cNvPr>
          <p:cNvSpPr txBox="1"/>
          <p:nvPr/>
        </p:nvSpPr>
        <p:spPr>
          <a:xfrm>
            <a:off x="289338" y="3567981"/>
            <a:ext cx="6873967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Supports: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Automatic sign recognition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Machine translation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Digital learning tools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Linguistic analytics</a:t>
            </a:r>
          </a:p>
        </p:txBody>
      </p:sp>
      <p:pic>
        <p:nvPicPr>
          <p:cNvPr id="20" name="Picture 19" descr="Image preview">
            <a:extLst>
              <a:ext uri="{FF2B5EF4-FFF2-40B4-BE49-F238E27FC236}">
                <a16:creationId xmlns:a16="http://schemas.microsoft.com/office/drawing/2014/main" id="{CB158E92-1DE8-DAD7-3860-447287F24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2311" y="5657810"/>
            <a:ext cx="4266434" cy="418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699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570574" y="4677736"/>
            <a:ext cx="6735129" cy="4359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Institutional</a:t>
            </a: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Schools for the Deaf</a:t>
            </a: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Universities</a:t>
            </a: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Training </a:t>
            </a:r>
            <a:r>
              <a:rPr lang="en-US" sz="4000" u="none" strike="noStrike" dirty="0" err="1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programmes</a:t>
            </a: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97570" y="2683277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Dissemination Must Be Ongoing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26690" y="-131055"/>
            <a:ext cx="13792200" cy="244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Dissemination &amp; Adoption 							Strategy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73331" y="3565501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Not a once-off launch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8665487" y="4633379"/>
            <a:ext cx="5238750" cy="4308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Community-Based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Workshops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Demonstrations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Deaf networks</a:t>
            </a:r>
          </a:p>
        </p:txBody>
      </p:sp>
      <p:pic>
        <p:nvPicPr>
          <p:cNvPr id="21" name="Picture 20" descr="Image preview">
            <a:extLst>
              <a:ext uri="{FF2B5EF4-FFF2-40B4-BE49-F238E27FC236}">
                <a16:creationId xmlns:a16="http://schemas.microsoft.com/office/drawing/2014/main" id="{5E89DB41-2157-B9E9-2073-51508B4DA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4265" y="5571506"/>
            <a:ext cx="4354480" cy="426829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DE5CD-EDAB-6672-45EE-81C26AC9E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9C05176-8028-3B3B-7F6E-CA0EEDB129A8}"/>
              </a:ext>
            </a:extLst>
          </p:cNvPr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FF24CFD-02DF-2C18-EFBB-F7F16BD8AEF8}"/>
                </a:ext>
              </a:extLst>
            </p:cNvPr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>
            <a:extLst>
              <a:ext uri="{FF2B5EF4-FFF2-40B4-BE49-F238E27FC236}">
                <a16:creationId xmlns:a16="http://schemas.microsoft.com/office/drawing/2014/main" id="{6CA04FF1-AF89-A456-7AD4-E2DD0A502DB7}"/>
              </a:ext>
            </a:extLst>
          </p:cNvPr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0EE89619-858D-8160-4657-F09F2CE6F5A2}"/>
              </a:ext>
            </a:extLst>
          </p:cNvPr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639E2B4-9F9A-8C11-9BD8-F467C74C1E4E}"/>
                </a:ext>
              </a:extLst>
            </p:cNvPr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B66BC789-A5E3-3D7A-2102-3227A5DFB729}"/>
              </a:ext>
            </a:extLst>
          </p:cNvPr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E432AC6-AFBE-ED3D-DBD0-3510CFC4699A}"/>
                </a:ext>
              </a:extLst>
            </p:cNvPr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>
            <a:extLst>
              <a:ext uri="{FF2B5EF4-FFF2-40B4-BE49-F238E27FC236}">
                <a16:creationId xmlns:a16="http://schemas.microsoft.com/office/drawing/2014/main" id="{0C6044D0-04EE-89BD-846B-379B5DCC68CB}"/>
              </a:ext>
            </a:extLst>
          </p:cNvPr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61499AFB-3CE4-210B-21D7-809FB5723834}"/>
              </a:ext>
            </a:extLst>
          </p:cNvPr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7E760D94-2816-730F-95B2-FFA1B5E87BE7}"/>
              </a:ext>
            </a:extLst>
          </p:cNvPr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05FB1E66-79D5-C1BC-E316-0BAFCD06E1B4}"/>
              </a:ext>
            </a:extLst>
          </p:cNvPr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E96A0DBE-E897-EDF0-C8BB-7BBBE7F785AC}"/>
                </a:ext>
              </a:extLst>
            </p:cNvPr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TextBox 15">
            <a:extLst>
              <a:ext uri="{FF2B5EF4-FFF2-40B4-BE49-F238E27FC236}">
                <a16:creationId xmlns:a16="http://schemas.microsoft.com/office/drawing/2014/main" id="{0C6C990A-411D-301F-2DF4-C8179D66BBB4}"/>
              </a:ext>
            </a:extLst>
          </p:cNvPr>
          <p:cNvSpPr txBox="1"/>
          <p:nvPr/>
        </p:nvSpPr>
        <p:spPr>
          <a:xfrm>
            <a:off x="297570" y="2683277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Dissemination Must Be Ongoing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6CF438B4-03B6-AE8D-F496-C3FF7788EBDD}"/>
              </a:ext>
            </a:extLst>
          </p:cNvPr>
          <p:cNvSpPr txBox="1"/>
          <p:nvPr/>
        </p:nvSpPr>
        <p:spPr>
          <a:xfrm>
            <a:off x="726690" y="-131055"/>
            <a:ext cx="13792200" cy="244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Dissemination &amp; Adoption 							Strategy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8F0A52F5-BE89-1689-E876-EC5B9682CFCA}"/>
              </a:ext>
            </a:extLst>
          </p:cNvPr>
          <p:cNvSpPr txBox="1"/>
          <p:nvPr/>
        </p:nvSpPr>
        <p:spPr>
          <a:xfrm>
            <a:off x="273331" y="3565501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Not a once-off launch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6682CB2F-F7E8-8E34-770B-CE4DE64B10CF}"/>
              </a:ext>
            </a:extLst>
          </p:cNvPr>
          <p:cNvSpPr txBox="1"/>
          <p:nvPr/>
        </p:nvSpPr>
        <p:spPr>
          <a:xfrm>
            <a:off x="7403286" y="4581273"/>
            <a:ext cx="6973397" cy="3932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Sustainability Depends On:</a:t>
            </a:r>
          </a:p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</a:p>
          <a:p>
            <a:pPr lvl="0">
              <a:lnSpc>
                <a:spcPts val="3359"/>
              </a:lnSpc>
              <a:spcBef>
                <a:spcPct val="0"/>
              </a:spcBef>
            </a:pPr>
            <a:r>
              <a:rPr lang="en-US" sz="4000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• </a:t>
            </a:r>
            <a:r>
              <a:rPr lang="en-US" sz="4000" dirty="0">
                <a:latin typeface="Trebuchet MS"/>
                <a:ea typeface="Trebuchet MS"/>
                <a:cs typeface="Trebuchet MS"/>
                <a:sym typeface="Trebuchet MS"/>
              </a:rPr>
              <a:t>Continuous </a:t>
            </a:r>
            <a:r>
              <a:rPr lang="en-US" sz="4000" u="none" strike="noStrike" dirty="0">
                <a:latin typeface="Trebuchet MS"/>
                <a:ea typeface="Trebuchet MS"/>
                <a:cs typeface="Trebuchet MS"/>
                <a:sym typeface="Trebuchet MS"/>
              </a:rPr>
              <a:t>updating </a:t>
            </a:r>
          </a:p>
          <a:p>
            <a:pPr lvl="0">
              <a:lnSpc>
                <a:spcPts val="3359"/>
              </a:lnSpc>
              <a:spcBef>
                <a:spcPct val="0"/>
              </a:spcBef>
            </a:pPr>
            <a:endParaRPr lang="en-US" sz="4000" u="none" strike="noStrike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endParaRPr lang="en-US" sz="4000" u="none" strike="noStrike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4000" u="none" strike="noStrike" dirty="0">
                <a:latin typeface="Trebuchet MS"/>
                <a:ea typeface="Trebuchet MS"/>
                <a:cs typeface="Trebuchet MS"/>
                <a:sym typeface="Trebuchet MS"/>
              </a:rPr>
              <a:t>• User feedback </a:t>
            </a:r>
          </a:p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endParaRPr lang="en-US" sz="4000" u="none" strike="noStrike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endParaRPr lang="en-US" sz="4000" u="none" strike="noStrike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4000" u="none" strike="noStrike" dirty="0">
                <a:latin typeface="Trebuchet MS"/>
                <a:ea typeface="Trebuchet MS"/>
                <a:cs typeface="Trebuchet MS"/>
                <a:sym typeface="Trebuchet MS"/>
              </a:rPr>
              <a:t>• Institutional support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F9D35D74-FE95-41CE-9607-F9BCEA66E7FF}"/>
              </a:ext>
            </a:extLst>
          </p:cNvPr>
          <p:cNvSpPr txBox="1"/>
          <p:nvPr/>
        </p:nvSpPr>
        <p:spPr>
          <a:xfrm>
            <a:off x="480870" y="4426935"/>
            <a:ext cx="5238750" cy="4308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Digital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Social media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Deaf influencers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Online campaigns</a:t>
            </a:r>
          </a:p>
        </p:txBody>
      </p:sp>
      <p:pic>
        <p:nvPicPr>
          <p:cNvPr id="21" name="Picture 20" descr="Image preview">
            <a:extLst>
              <a:ext uri="{FF2B5EF4-FFF2-40B4-BE49-F238E27FC236}">
                <a16:creationId xmlns:a16="http://schemas.microsoft.com/office/drawing/2014/main" id="{59405839-053E-753D-D5FC-B49C03ECCD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4265" y="5512181"/>
            <a:ext cx="4354480" cy="426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521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53652" y="3570022"/>
            <a:ext cx="6191250" cy="4344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r>
              <a:rPr lang="en-US" sz="35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</a:t>
            </a: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Fragmented initiatives</a:t>
            </a: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Duplication of effort</a:t>
            </a: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Limited collaboration</a:t>
            </a: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Resource competition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33118" y="2638425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Current Problems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600200" y="326742"/>
            <a:ext cx="13792200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Structural Challenges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805829" y="2677639"/>
            <a:ext cx="9058275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What Is Needed: </a:t>
            </a: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Partnerships involving: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571903" y="3943740"/>
            <a:ext cx="6191250" cy="5539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Deaf </a:t>
            </a:r>
            <a:r>
              <a:rPr lang="en-US" sz="4000" u="none" strike="noStrike" dirty="0" err="1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organisations</a:t>
            </a: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Government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Researchers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Universities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Technology partners</a:t>
            </a:r>
          </a:p>
        </p:txBody>
      </p:sp>
      <p:pic>
        <p:nvPicPr>
          <p:cNvPr id="20" name="Picture 19" descr="Image preview">
            <a:extLst>
              <a:ext uri="{FF2B5EF4-FFF2-40B4-BE49-F238E27FC236}">
                <a16:creationId xmlns:a16="http://schemas.microsoft.com/office/drawing/2014/main" id="{024084DF-329D-FFF6-17CD-533342BEAB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4265" y="5643304"/>
            <a:ext cx="4281234" cy="41965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6F605-BC39-F3EF-B245-805D1A43E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5F2DF26-C57E-3F6E-98CE-2F90E2A36285}"/>
              </a:ext>
            </a:extLst>
          </p:cNvPr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ECFF982-631A-3318-5D73-7DA7221A5F8D}"/>
                </a:ext>
              </a:extLst>
            </p:cNvPr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>
            <a:extLst>
              <a:ext uri="{FF2B5EF4-FFF2-40B4-BE49-F238E27FC236}">
                <a16:creationId xmlns:a16="http://schemas.microsoft.com/office/drawing/2014/main" id="{5B2C57DC-4B49-B687-F4D8-39C0D00F026C}"/>
              </a:ext>
            </a:extLst>
          </p:cNvPr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2CB754FC-CF3A-D547-E90F-73DF5EC0B27E}"/>
              </a:ext>
            </a:extLst>
          </p:cNvPr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693E061-DED3-C69A-C191-EBCC387978A5}"/>
                </a:ext>
              </a:extLst>
            </p:cNvPr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84392CC3-9012-55AA-AC8C-5173914CEC72}"/>
              </a:ext>
            </a:extLst>
          </p:cNvPr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600736A-517E-15E2-B212-D24FB79C1038}"/>
                </a:ext>
              </a:extLst>
            </p:cNvPr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>
            <a:extLst>
              <a:ext uri="{FF2B5EF4-FFF2-40B4-BE49-F238E27FC236}">
                <a16:creationId xmlns:a16="http://schemas.microsoft.com/office/drawing/2014/main" id="{B9D7D0F4-A28A-1CA8-893B-7F26ED042317}"/>
              </a:ext>
            </a:extLst>
          </p:cNvPr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A75C6785-1800-ABFC-1DB3-85FA21AF1AD3}"/>
              </a:ext>
            </a:extLst>
          </p:cNvPr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235FAF93-7CDA-528D-6375-C309CAF026C2}"/>
              </a:ext>
            </a:extLst>
          </p:cNvPr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5B38C101-3921-0CE3-AE05-81A66607E7D0}"/>
              </a:ext>
            </a:extLst>
          </p:cNvPr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CC842D8B-3B53-53AC-1F7A-095FC73660D3}"/>
                </a:ext>
              </a:extLst>
            </p:cNvPr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6">
            <a:extLst>
              <a:ext uri="{FF2B5EF4-FFF2-40B4-BE49-F238E27FC236}">
                <a16:creationId xmlns:a16="http://schemas.microsoft.com/office/drawing/2014/main" id="{627C8EB7-E8B7-E4EA-42AF-7256C9D99FA4}"/>
              </a:ext>
            </a:extLst>
          </p:cNvPr>
          <p:cNvSpPr txBox="1"/>
          <p:nvPr/>
        </p:nvSpPr>
        <p:spPr>
          <a:xfrm>
            <a:off x="1600200" y="326742"/>
            <a:ext cx="13792200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Structural Challenges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C6DB52A6-4555-DD0B-DE93-0A16BDD63D74}"/>
              </a:ext>
            </a:extLst>
          </p:cNvPr>
          <p:cNvSpPr txBox="1"/>
          <p:nvPr/>
        </p:nvSpPr>
        <p:spPr>
          <a:xfrm>
            <a:off x="511046" y="3149251"/>
            <a:ext cx="12138154" cy="3932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Key Requirements:</a:t>
            </a:r>
            <a:r>
              <a:rPr lang="en-US" sz="4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</a:p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61223B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lvl="0">
              <a:lnSpc>
                <a:spcPts val="3359"/>
              </a:lnSpc>
              <a:spcBef>
                <a:spcPct val="0"/>
              </a:spcBef>
            </a:pPr>
            <a:r>
              <a:rPr lang="en-US" sz="4000" dirty="0">
                <a:latin typeface="Trebuchet MS"/>
                <a:ea typeface="Trebuchet MS"/>
                <a:cs typeface="Trebuchet MS"/>
                <a:sym typeface="Trebuchet MS"/>
              </a:rPr>
              <a:t>• Significant </a:t>
            </a:r>
            <a:r>
              <a:rPr lang="en-US" sz="4000" u="none" strike="noStrike" dirty="0">
                <a:latin typeface="Trebuchet MS"/>
                <a:ea typeface="Trebuchet MS"/>
                <a:cs typeface="Trebuchet MS"/>
                <a:sym typeface="Trebuchet MS"/>
              </a:rPr>
              <a:t>Deaf contributions and leadership</a:t>
            </a:r>
          </a:p>
          <a:p>
            <a:pPr lvl="0">
              <a:lnSpc>
                <a:spcPts val="3359"/>
              </a:lnSpc>
              <a:spcBef>
                <a:spcPct val="0"/>
              </a:spcBef>
            </a:pPr>
            <a:r>
              <a:rPr lang="en-US" sz="4000" u="none" strike="noStrike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</a:p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endParaRPr lang="en-US" sz="4000" u="none" strike="noStrike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4000" u="none" strike="noStrike" dirty="0">
                <a:latin typeface="Trebuchet MS"/>
                <a:ea typeface="Trebuchet MS"/>
                <a:cs typeface="Trebuchet MS"/>
                <a:sym typeface="Trebuchet MS"/>
              </a:rPr>
              <a:t>• Long-term partnerships </a:t>
            </a:r>
          </a:p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endParaRPr lang="en-US" sz="4000" u="none" strike="noStrike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endParaRPr lang="en-US" sz="4000" u="none" strike="noStrike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4000" u="none" strike="noStrike" dirty="0">
                <a:latin typeface="Trebuchet MS"/>
                <a:ea typeface="Trebuchet MS"/>
                <a:cs typeface="Trebuchet MS"/>
                <a:sym typeface="Trebuchet MS"/>
              </a:rPr>
              <a:t>• Institutional coordination and support</a:t>
            </a:r>
          </a:p>
        </p:txBody>
      </p:sp>
      <p:pic>
        <p:nvPicPr>
          <p:cNvPr id="20" name="Picture 19" descr="Image preview">
            <a:extLst>
              <a:ext uri="{FF2B5EF4-FFF2-40B4-BE49-F238E27FC236}">
                <a16:creationId xmlns:a16="http://schemas.microsoft.com/office/drawing/2014/main" id="{EF95AC6A-EEF3-0D7C-6A05-2413B80B5E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32753" y="5646068"/>
            <a:ext cx="4252746" cy="416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1948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39357" y="2071217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31508" y="4434011"/>
            <a:ext cx="12820410" cy="45177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696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Improve early language acquisition</a:t>
            </a:r>
          </a:p>
          <a:p>
            <a:pPr marL="0" lvl="0" indent="0" algn="l">
              <a:lnSpc>
                <a:spcPts val="2696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2696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Strengthen family communication</a:t>
            </a:r>
          </a:p>
          <a:p>
            <a:pPr marL="0" lvl="0" indent="0" algn="l">
              <a:lnSpc>
                <a:spcPts val="2696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2696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Enhance educational access</a:t>
            </a:r>
          </a:p>
          <a:p>
            <a:pPr marL="0" lvl="0" indent="0" algn="l">
              <a:lnSpc>
                <a:spcPts val="2696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2696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Increase workplace inclusion</a:t>
            </a:r>
          </a:p>
          <a:p>
            <a:pPr marL="0" lvl="0" indent="0" algn="l">
              <a:lnSpc>
                <a:spcPts val="2696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2696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Advance SASL research</a:t>
            </a:r>
          </a:p>
          <a:p>
            <a:pPr marL="0" lvl="0" indent="0" algn="l">
              <a:lnSpc>
                <a:spcPts val="2696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2696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Support technological innovation</a:t>
            </a:r>
          </a:p>
          <a:p>
            <a:pPr marL="0" lvl="0" indent="0" algn="l">
              <a:lnSpc>
                <a:spcPts val="2696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2696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Strengthen SASL as an official language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12458" y="2919801"/>
            <a:ext cx="12046302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If Successfully Implemented, the Sign Bank can: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720568" y="280200"/>
            <a:ext cx="13792200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Strategic Outcomes</a:t>
            </a:r>
          </a:p>
        </p:txBody>
      </p:sp>
      <p:pic>
        <p:nvPicPr>
          <p:cNvPr id="20" name="Picture 19" descr="Image preview">
            <a:extLst>
              <a:ext uri="{FF2B5EF4-FFF2-40B4-BE49-F238E27FC236}">
                <a16:creationId xmlns:a16="http://schemas.microsoft.com/office/drawing/2014/main" id="{07FED7A9-0445-227F-F500-CD37E9675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5756" y="5622061"/>
            <a:ext cx="4284262" cy="419947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FEE0-CB30-CB31-4487-92A903BF7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B8BE2E5-7769-CC0B-B244-B53937D825D5}"/>
              </a:ext>
            </a:extLst>
          </p:cNvPr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C836E57-31D5-8E5C-40C9-15C1A759B0E0}"/>
                </a:ext>
              </a:extLst>
            </p:cNvPr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>
            <a:extLst>
              <a:ext uri="{FF2B5EF4-FFF2-40B4-BE49-F238E27FC236}">
                <a16:creationId xmlns:a16="http://schemas.microsoft.com/office/drawing/2014/main" id="{A24E223F-FB1F-6ED5-3DD8-F405B23959A2}"/>
              </a:ext>
            </a:extLst>
          </p:cNvPr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E8593415-4DCD-6B02-9B77-F889C32D0D75}"/>
              </a:ext>
            </a:extLst>
          </p:cNvPr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CE77147-04E8-1955-7333-77E08F9FCF21}"/>
                </a:ext>
              </a:extLst>
            </p:cNvPr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F5F70534-2984-2331-7D4D-7BF233779667}"/>
              </a:ext>
            </a:extLst>
          </p:cNvPr>
          <p:cNvGrpSpPr/>
          <p:nvPr/>
        </p:nvGrpSpPr>
        <p:grpSpPr>
          <a:xfrm>
            <a:off x="14286586" y="54356"/>
            <a:ext cx="3914604" cy="2114150"/>
            <a:chOff x="0" y="0"/>
            <a:chExt cx="5219471" cy="281886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151597B-BF5A-C0B7-18A9-04D475425A12}"/>
                </a:ext>
              </a:extLst>
            </p:cNvPr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>
            <a:extLst>
              <a:ext uri="{FF2B5EF4-FFF2-40B4-BE49-F238E27FC236}">
                <a16:creationId xmlns:a16="http://schemas.microsoft.com/office/drawing/2014/main" id="{FC16583B-7982-3F9B-4AA2-A325D60BC0AF}"/>
              </a:ext>
            </a:extLst>
          </p:cNvPr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28615EE5-CBA6-D1CF-FD3D-025249F7E5FE}"/>
              </a:ext>
            </a:extLst>
          </p:cNvPr>
          <p:cNvSpPr/>
          <p:nvPr/>
        </p:nvSpPr>
        <p:spPr>
          <a:xfrm rot="5397120">
            <a:off x="8220657" y="5062224"/>
            <a:ext cx="11400821" cy="94857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91318DE2-2242-1A67-7148-714D837D89DB}"/>
              </a:ext>
            </a:extLst>
          </p:cNvPr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3066A707-028D-4A81-3E45-C7C0857C55E6}"/>
              </a:ext>
            </a:extLst>
          </p:cNvPr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3E868777-2CEA-A204-44B9-05F23DFF6800}"/>
                </a:ext>
              </a:extLst>
            </p:cNvPr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004B8DF8-44CC-6BA2-65CB-BF962B6158C0}"/>
              </a:ext>
            </a:extLst>
          </p:cNvPr>
          <p:cNvSpPr txBox="1"/>
          <p:nvPr/>
        </p:nvSpPr>
        <p:spPr>
          <a:xfrm>
            <a:off x="8937234" y="5401991"/>
            <a:ext cx="6769026" cy="27145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4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 Sign linguists</a:t>
            </a:r>
          </a:p>
          <a:p>
            <a:pPr marL="0" lvl="0" indent="0" algn="l">
              <a:lnSpc>
                <a:spcPts val="54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 Educators</a:t>
            </a:r>
          </a:p>
          <a:p>
            <a:pPr marL="0" lvl="0" indent="0" algn="l">
              <a:lnSpc>
                <a:spcPts val="54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 Technologists</a:t>
            </a:r>
          </a:p>
          <a:p>
            <a:pPr lvl="0">
              <a:lnSpc>
                <a:spcPts val="54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 </a:t>
            </a: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Interpreters</a:t>
            </a: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665B11FC-92CD-80A1-D2F3-FC3A434E38ED}"/>
              </a:ext>
            </a:extLst>
          </p:cNvPr>
          <p:cNvSpPr txBox="1"/>
          <p:nvPr/>
        </p:nvSpPr>
        <p:spPr>
          <a:xfrm>
            <a:off x="305284" y="5351668"/>
            <a:ext cx="8076716" cy="27263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4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 Deaf community members</a:t>
            </a:r>
          </a:p>
          <a:p>
            <a:pPr marL="0" lvl="0" indent="0" algn="l">
              <a:lnSpc>
                <a:spcPts val="54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 Parents of Deaf/hearing</a:t>
            </a: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children</a:t>
            </a:r>
          </a:p>
          <a:p>
            <a:pPr marL="0" lvl="0" indent="0" algn="l">
              <a:lnSpc>
                <a:spcPts val="54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 Deaf </a:t>
            </a:r>
            <a:r>
              <a:rPr lang="en-US" sz="4000" u="none" strike="noStrike" dirty="0" err="1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organisations</a:t>
            </a: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lvl="0">
              <a:lnSpc>
                <a:spcPts val="54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</a:t>
            </a: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 Institutional representatives</a:t>
            </a: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8001D3A5-88BE-788D-08F0-7702CF58F4B2}"/>
              </a:ext>
            </a:extLst>
          </p:cNvPr>
          <p:cNvSpPr txBox="1"/>
          <p:nvPr/>
        </p:nvSpPr>
        <p:spPr>
          <a:xfrm>
            <a:off x="324334" y="4189013"/>
            <a:ext cx="762000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24 interviews conducted with: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EF645C26-818F-C631-113A-7249E11A4DD5}"/>
              </a:ext>
            </a:extLst>
          </p:cNvPr>
          <p:cNvSpPr txBox="1"/>
          <p:nvPr/>
        </p:nvSpPr>
        <p:spPr>
          <a:xfrm>
            <a:off x="305284" y="2984978"/>
            <a:ext cx="7620000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Stakeholder Consultations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21E10A52-BE80-D00A-6D74-4E1ADBEBAE52}"/>
              </a:ext>
            </a:extLst>
          </p:cNvPr>
          <p:cNvSpPr txBox="1"/>
          <p:nvPr/>
        </p:nvSpPr>
        <p:spPr>
          <a:xfrm>
            <a:off x="305284" y="427064"/>
            <a:ext cx="13774119" cy="1295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199"/>
              </a:lnSpc>
              <a:spcBef>
                <a:spcPct val="0"/>
              </a:spcBef>
            </a:pPr>
            <a:r>
              <a:rPr lang="en-US" sz="8499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Purpose of the Presentation</a:t>
            </a:r>
          </a:p>
        </p:txBody>
      </p:sp>
      <p:pic>
        <p:nvPicPr>
          <p:cNvPr id="23" name="Picture 22" descr="Image preview">
            <a:extLst>
              <a:ext uri="{FF2B5EF4-FFF2-40B4-BE49-F238E27FC236}">
                <a16:creationId xmlns:a16="http://schemas.microsoft.com/office/drawing/2014/main" id="{A304EFF8-9699-1878-A313-238CDD42B3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88483" y="5634150"/>
            <a:ext cx="4312688" cy="422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70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31EAE-602C-47DB-76AB-8FAFD7FCE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3106F35-166C-1ACF-EA03-ACD64615837D}"/>
              </a:ext>
            </a:extLst>
          </p:cNvPr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C868695-114C-AD36-C178-BDB60159BB6F}"/>
                </a:ext>
              </a:extLst>
            </p:cNvPr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>
            <a:extLst>
              <a:ext uri="{FF2B5EF4-FFF2-40B4-BE49-F238E27FC236}">
                <a16:creationId xmlns:a16="http://schemas.microsoft.com/office/drawing/2014/main" id="{E5CF047E-EDFA-3C53-B509-E5D482E020AB}"/>
              </a:ext>
            </a:extLst>
          </p:cNvPr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3364B613-3097-4A16-C3D8-022E239A7216}"/>
              </a:ext>
            </a:extLst>
          </p:cNvPr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46B8F3C-0A37-614C-9D82-C616322BD655}"/>
                </a:ext>
              </a:extLst>
            </p:cNvPr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240CDAD7-E670-B301-AD9E-790726425615}"/>
              </a:ext>
            </a:extLst>
          </p:cNvPr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C653936-7A43-F86E-73F1-92BE5A447AFE}"/>
                </a:ext>
              </a:extLst>
            </p:cNvPr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>
            <a:extLst>
              <a:ext uri="{FF2B5EF4-FFF2-40B4-BE49-F238E27FC236}">
                <a16:creationId xmlns:a16="http://schemas.microsoft.com/office/drawing/2014/main" id="{86F8714C-8CF1-E69E-9E14-EE957CC25E89}"/>
              </a:ext>
            </a:extLst>
          </p:cNvPr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45653087-3D6C-0ECB-AA12-DD643835E255}"/>
              </a:ext>
            </a:extLst>
          </p:cNvPr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9F625530-E5A1-EDC8-5E93-724F3A3E2409}"/>
              </a:ext>
            </a:extLst>
          </p:cNvPr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70207A95-8781-031F-A8B4-60A88E3FDCF2}"/>
              </a:ext>
            </a:extLst>
          </p:cNvPr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B3F6F639-F538-431D-CC93-65CC6976DA37}"/>
                </a:ext>
              </a:extLst>
            </p:cNvPr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6">
            <a:extLst>
              <a:ext uri="{FF2B5EF4-FFF2-40B4-BE49-F238E27FC236}">
                <a16:creationId xmlns:a16="http://schemas.microsoft.com/office/drawing/2014/main" id="{CF6C391C-0248-E7AB-973A-7106789D4ECC}"/>
              </a:ext>
            </a:extLst>
          </p:cNvPr>
          <p:cNvSpPr txBox="1"/>
          <p:nvPr/>
        </p:nvSpPr>
        <p:spPr>
          <a:xfrm>
            <a:off x="2720568" y="280200"/>
            <a:ext cx="13792200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Strategic Outcomes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315D9868-162F-187F-E52A-7AF4F19B205B}"/>
              </a:ext>
            </a:extLst>
          </p:cNvPr>
          <p:cNvSpPr txBox="1"/>
          <p:nvPr/>
        </p:nvSpPr>
        <p:spPr>
          <a:xfrm>
            <a:off x="401059" y="4358149"/>
            <a:ext cx="13448869" cy="35009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chemeClr val="accent2">
                    <a:lumMod val="50000"/>
                  </a:schemeClr>
                </a:solidFill>
                <a:latin typeface="Trebuchet MS"/>
                <a:ea typeface="Trebuchet MS"/>
                <a:cs typeface="Trebuchet MS"/>
                <a:sym typeface="Trebuchet MS"/>
              </a:rPr>
              <a:t>The sign 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rebuchet MS"/>
                <a:ea typeface="Trebuchet MS"/>
                <a:cs typeface="Trebuchet MS"/>
                <a:sym typeface="Trebuchet MS"/>
              </a:rPr>
              <a:t>b</a:t>
            </a:r>
            <a:r>
              <a:rPr lang="en-US" sz="4000" b="1" u="none" strike="noStrike" dirty="0">
                <a:solidFill>
                  <a:schemeClr val="accent2">
                    <a:lumMod val="50000"/>
                  </a:schemeClr>
                </a:solidFill>
                <a:latin typeface="Trebuchet MS"/>
                <a:ea typeface="Trebuchet MS"/>
                <a:cs typeface="Trebuchet MS"/>
                <a:sym typeface="Trebuchet MS"/>
              </a:rPr>
              <a:t>ank is a critical step toward linguistic equity 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endParaRPr lang="en-US" sz="4000" b="1" dirty="0">
              <a:solidFill>
                <a:schemeClr val="accent2">
                  <a:lumMod val="50000"/>
                </a:schemeClr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chemeClr val="accent2">
                    <a:lumMod val="50000"/>
                  </a:schemeClr>
                </a:solidFill>
                <a:latin typeface="Trebuchet MS"/>
                <a:ea typeface="Trebuchet MS"/>
                <a:cs typeface="Trebuchet MS"/>
                <a:sym typeface="Trebuchet MS"/>
              </a:rPr>
              <a:t>and social inclusion in South Africa, while opening 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endParaRPr lang="en-US" sz="4000" b="1" u="none" strike="noStrike" dirty="0">
              <a:solidFill>
                <a:schemeClr val="accent2">
                  <a:lumMod val="50000"/>
                </a:schemeClr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chemeClr val="accent2">
                    <a:lumMod val="50000"/>
                  </a:schemeClr>
                </a:solidFill>
                <a:latin typeface="Trebuchet MS"/>
                <a:ea typeface="Trebuchet MS"/>
                <a:cs typeface="Trebuchet MS"/>
                <a:sym typeface="Trebuchet MS"/>
              </a:rPr>
              <a:t>avenues for scientific research and technological 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endParaRPr lang="en-US" sz="4000" b="1" dirty="0">
              <a:solidFill>
                <a:schemeClr val="accent2">
                  <a:lumMod val="50000"/>
                </a:schemeClr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chemeClr val="accent2">
                    <a:lumMod val="50000"/>
                  </a:schemeClr>
                </a:solidFill>
                <a:latin typeface="Trebuchet MS"/>
                <a:ea typeface="Trebuchet MS"/>
                <a:cs typeface="Trebuchet MS"/>
                <a:sym typeface="Trebuchet MS"/>
              </a:rPr>
              <a:t>innovation</a:t>
            </a:r>
          </a:p>
        </p:txBody>
      </p:sp>
      <p:pic>
        <p:nvPicPr>
          <p:cNvPr id="19" name="Picture 18" descr="Image preview">
            <a:extLst>
              <a:ext uri="{FF2B5EF4-FFF2-40B4-BE49-F238E27FC236}">
                <a16:creationId xmlns:a16="http://schemas.microsoft.com/office/drawing/2014/main" id="{919C5512-C3EF-7FEA-8048-3035E7E074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13760" y="5615741"/>
            <a:ext cx="4339106" cy="425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3473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11431" y="4103719"/>
            <a:ext cx="8572500" cy="4344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Linguistic infrastructure</a:t>
            </a: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Educational infrastructure</a:t>
            </a: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Technological infrastructure</a:t>
            </a: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71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Social inclusion infrastructure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73331" y="2914432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The SASL Sign Bank Is: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362450" y="364388"/>
            <a:ext cx="13792200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Conclusion</a:t>
            </a:r>
          </a:p>
        </p:txBody>
      </p:sp>
      <p:pic>
        <p:nvPicPr>
          <p:cNvPr id="20" name="Picture 19" descr="Image preview">
            <a:extLst>
              <a:ext uri="{FF2B5EF4-FFF2-40B4-BE49-F238E27FC236}">
                <a16:creationId xmlns:a16="http://schemas.microsoft.com/office/drawing/2014/main" id="{295486A4-A1DD-8A19-707B-E9578E2DA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13760" y="5646972"/>
            <a:ext cx="4277490" cy="4192833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ABAA6-8AC2-F673-17FD-513DA9D5F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D3EB752-64A4-A814-492C-FD031D596D1D}"/>
              </a:ext>
            </a:extLst>
          </p:cNvPr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AFD0061-F9F1-EEEB-1BBA-D4F5BCB8515A}"/>
                </a:ext>
              </a:extLst>
            </p:cNvPr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>
            <a:extLst>
              <a:ext uri="{FF2B5EF4-FFF2-40B4-BE49-F238E27FC236}">
                <a16:creationId xmlns:a16="http://schemas.microsoft.com/office/drawing/2014/main" id="{27719BEB-E5EC-6635-CD72-1C60A553A107}"/>
              </a:ext>
            </a:extLst>
          </p:cNvPr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5885B2B6-B4E6-5521-58E5-6A0206EF5748}"/>
              </a:ext>
            </a:extLst>
          </p:cNvPr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C246CFF-1AE8-0500-58D3-F38FFB5DF5C2}"/>
                </a:ext>
              </a:extLst>
            </p:cNvPr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15444734-CE59-26D8-D7D2-A3E44076808F}"/>
              </a:ext>
            </a:extLst>
          </p:cNvPr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FE3BD80-9F8A-0F10-9463-6F52F59DCDD0}"/>
                </a:ext>
              </a:extLst>
            </p:cNvPr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>
            <a:extLst>
              <a:ext uri="{FF2B5EF4-FFF2-40B4-BE49-F238E27FC236}">
                <a16:creationId xmlns:a16="http://schemas.microsoft.com/office/drawing/2014/main" id="{6AD1EEAC-27B2-D49A-528D-FFD2819DB96E}"/>
              </a:ext>
            </a:extLst>
          </p:cNvPr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B1A025E9-8AA6-D02E-5438-59F9E4745ECC}"/>
              </a:ext>
            </a:extLst>
          </p:cNvPr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8FF0D8AD-A622-442F-9411-FAE1DCDF67A2}"/>
              </a:ext>
            </a:extLst>
          </p:cNvPr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917428F2-CF92-09DA-A383-5D606ABE3CB0}"/>
              </a:ext>
            </a:extLst>
          </p:cNvPr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48FCAE9-BA8C-2B54-22D6-43C9D0740E16}"/>
                </a:ext>
              </a:extLst>
            </p:cNvPr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6">
            <a:extLst>
              <a:ext uri="{FF2B5EF4-FFF2-40B4-BE49-F238E27FC236}">
                <a16:creationId xmlns:a16="http://schemas.microsoft.com/office/drawing/2014/main" id="{3908B87D-AA41-165E-E67F-57C83DC356C7}"/>
              </a:ext>
            </a:extLst>
          </p:cNvPr>
          <p:cNvSpPr txBox="1"/>
          <p:nvPr/>
        </p:nvSpPr>
        <p:spPr>
          <a:xfrm>
            <a:off x="4362450" y="364388"/>
            <a:ext cx="13792200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Conclusion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AD9488F7-E68D-9D7C-7296-2BD273EDD650}"/>
              </a:ext>
            </a:extLst>
          </p:cNvPr>
          <p:cNvSpPr txBox="1"/>
          <p:nvPr/>
        </p:nvSpPr>
        <p:spPr>
          <a:xfrm>
            <a:off x="401060" y="2717063"/>
            <a:ext cx="905827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Success Depends On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5C24ECE5-5581-4534-C340-60DDF7CD81B5}"/>
              </a:ext>
            </a:extLst>
          </p:cNvPr>
          <p:cNvSpPr txBox="1"/>
          <p:nvPr/>
        </p:nvSpPr>
        <p:spPr>
          <a:xfrm>
            <a:off x="438150" y="3583219"/>
            <a:ext cx="8572500" cy="4308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Deaf-</a:t>
            </a:r>
            <a:r>
              <a:rPr lang="en-US" sz="4000" u="none" strike="noStrike" dirty="0" err="1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centred</a:t>
            </a: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 governance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Inclusive design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Sustainable partnerships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• Institutional commitment</a:t>
            </a:r>
          </a:p>
        </p:txBody>
      </p:sp>
      <p:pic>
        <p:nvPicPr>
          <p:cNvPr id="20" name="Picture 19" descr="Image preview">
            <a:extLst>
              <a:ext uri="{FF2B5EF4-FFF2-40B4-BE49-F238E27FC236}">
                <a16:creationId xmlns:a16="http://schemas.microsoft.com/office/drawing/2014/main" id="{E674B128-B9EF-5AA2-17FF-BCDE3A6999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61568" y="5670823"/>
            <a:ext cx="4243250" cy="415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122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B7F31-625C-4CC6-A960-4071CB3A2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87B0A1B-E1CF-820B-D0DD-9332F9B27E70}"/>
              </a:ext>
            </a:extLst>
          </p:cNvPr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45F3F8B-02B5-8AD1-625A-AEF6D3EC3F30}"/>
                </a:ext>
              </a:extLst>
            </p:cNvPr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>
            <a:extLst>
              <a:ext uri="{FF2B5EF4-FFF2-40B4-BE49-F238E27FC236}">
                <a16:creationId xmlns:a16="http://schemas.microsoft.com/office/drawing/2014/main" id="{B67EF779-F64A-8711-F94C-2008E6AC1312}"/>
              </a:ext>
            </a:extLst>
          </p:cNvPr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ABBE2F25-740A-356E-C47F-E4AD376D3121}"/>
              </a:ext>
            </a:extLst>
          </p:cNvPr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694DB8F-6123-7ED4-FA2C-0BEF2F8B86B1}"/>
                </a:ext>
              </a:extLst>
            </p:cNvPr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85651181-7298-E095-0D93-02E8A4EEC364}"/>
              </a:ext>
            </a:extLst>
          </p:cNvPr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16924EB-318F-AC24-9CAE-0920FDA09FBB}"/>
                </a:ext>
              </a:extLst>
            </p:cNvPr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>
            <a:extLst>
              <a:ext uri="{FF2B5EF4-FFF2-40B4-BE49-F238E27FC236}">
                <a16:creationId xmlns:a16="http://schemas.microsoft.com/office/drawing/2014/main" id="{154CE4B4-DC83-297F-3BB2-C7D29C2DF47F}"/>
              </a:ext>
            </a:extLst>
          </p:cNvPr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446EC0DD-2919-A436-2E80-A91A7A49167B}"/>
              </a:ext>
            </a:extLst>
          </p:cNvPr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3CD054CE-50CB-0157-CE7F-E394A4F8D4C2}"/>
              </a:ext>
            </a:extLst>
          </p:cNvPr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EA08F36E-2675-4D72-194B-A80481770FDA}"/>
              </a:ext>
            </a:extLst>
          </p:cNvPr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CC598511-E504-7911-308E-6CB16CC432B3}"/>
                </a:ext>
              </a:extLst>
            </p:cNvPr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6">
            <a:extLst>
              <a:ext uri="{FF2B5EF4-FFF2-40B4-BE49-F238E27FC236}">
                <a16:creationId xmlns:a16="http://schemas.microsoft.com/office/drawing/2014/main" id="{1FBAA495-D308-C6A8-0EE8-28B28539A985}"/>
              </a:ext>
            </a:extLst>
          </p:cNvPr>
          <p:cNvSpPr txBox="1"/>
          <p:nvPr/>
        </p:nvSpPr>
        <p:spPr>
          <a:xfrm>
            <a:off x="4362450" y="364388"/>
            <a:ext cx="13792200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Conclusion</a:t>
            </a:r>
          </a:p>
        </p:txBody>
      </p:sp>
      <p:sp>
        <p:nvSpPr>
          <p:cNvPr id="14" name="TextBox 18">
            <a:extLst>
              <a:ext uri="{FF2B5EF4-FFF2-40B4-BE49-F238E27FC236}">
                <a16:creationId xmlns:a16="http://schemas.microsoft.com/office/drawing/2014/main" id="{0DF12AB3-A53B-1B3C-C8C9-0089910E2B22}"/>
              </a:ext>
            </a:extLst>
          </p:cNvPr>
          <p:cNvSpPr txBox="1"/>
          <p:nvPr/>
        </p:nvSpPr>
        <p:spPr>
          <a:xfrm>
            <a:off x="228600" y="2912603"/>
            <a:ext cx="16230600" cy="4391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endParaRPr lang="en-US" sz="4000" dirty="0">
              <a:solidFill>
                <a:srgbClr val="61223B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The Sign Bank has the potential to transform</a:t>
            </a:r>
          </a:p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endParaRPr lang="en-US" sz="4000" b="1" dirty="0">
              <a:solidFill>
                <a:srgbClr val="61223B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endParaRPr lang="en-US" sz="4000" b="1" dirty="0">
              <a:solidFill>
                <a:srgbClr val="61223B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access to language, education, information, </a:t>
            </a:r>
          </a:p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and opportunity for Deaf communities in </a:t>
            </a:r>
          </a:p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South Africa</a:t>
            </a:r>
          </a:p>
        </p:txBody>
      </p:sp>
      <p:pic>
        <p:nvPicPr>
          <p:cNvPr id="15" name="Picture 14" descr="Image preview">
            <a:extLst>
              <a:ext uri="{FF2B5EF4-FFF2-40B4-BE49-F238E27FC236}">
                <a16:creationId xmlns:a16="http://schemas.microsoft.com/office/drawing/2014/main" id="{AAF53376-FA6C-3727-50F0-C420E83328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4265" y="5594056"/>
            <a:ext cx="4331476" cy="424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43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65346" y="9932670"/>
            <a:ext cx="16504920" cy="317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Division. Centre. Unit Name</a:t>
            </a:r>
          </a:p>
        </p:txBody>
      </p:sp>
      <p:sp>
        <p:nvSpPr>
          <p:cNvPr id="5" name="AutoShape 5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AutoShape 10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AutoShape 12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18690" y="-124377"/>
            <a:ext cx="18288000" cy="10287000"/>
            <a:chOff x="0" y="0"/>
            <a:chExt cx="24384000" cy="13716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1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4111171"/>
            <a:ext cx="6845294" cy="3685289"/>
            <a:chOff x="0" y="0"/>
            <a:chExt cx="9127058" cy="49137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127109" cy="4913757"/>
            </a:xfrm>
            <a:custGeom>
              <a:avLst/>
              <a:gdLst/>
              <a:ahLst/>
              <a:cxnLst/>
              <a:rect l="l" t="t" r="r" b="b"/>
              <a:pathLst>
                <a:path w="9127109" h="4913757">
                  <a:moveTo>
                    <a:pt x="9127109" y="2245995"/>
                  </a:moveTo>
                  <a:lnTo>
                    <a:pt x="9126601" y="3744722"/>
                  </a:lnTo>
                  <a:cubicBezTo>
                    <a:pt x="9126474" y="4390390"/>
                    <a:pt x="8602218" y="4913757"/>
                    <a:pt x="7955661" y="4913757"/>
                  </a:cubicBezTo>
                  <a:lnTo>
                    <a:pt x="0" y="4913757"/>
                  </a:lnTo>
                  <a:lnTo>
                    <a:pt x="0" y="0"/>
                  </a:lnTo>
                  <a:lnTo>
                    <a:pt x="9127109" y="0"/>
                  </a:lnTo>
                  <a:lnTo>
                    <a:pt x="9127109" y="2245995"/>
                  </a:lnTo>
                  <a:close/>
                </a:path>
              </a:pathLst>
            </a:custGeom>
            <a:solidFill>
              <a:srgbClr val="000000">
                <a:alpha val="3922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6126292" y="9846402"/>
            <a:ext cx="196685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20"/>
              </a:lnSpc>
            </a:pPr>
            <a:r>
              <a:rPr lang="en-US" sz="1350">
                <a:solidFill>
                  <a:srgbClr val="F2F2F2"/>
                </a:solidFill>
                <a:latin typeface="Trebuchet MS"/>
                <a:ea typeface="Trebuchet MS"/>
                <a:cs typeface="Trebuchet MS"/>
                <a:sym typeface="Trebuchet MS"/>
              </a:rPr>
              <a:t>Photo by Stefan Els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323108" y="4861750"/>
            <a:ext cx="4199068" cy="2184130"/>
            <a:chOff x="0" y="0"/>
            <a:chExt cx="5598757" cy="291217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598756" cy="2912174"/>
            </a:xfrm>
            <a:custGeom>
              <a:avLst/>
              <a:gdLst/>
              <a:ahLst/>
              <a:cxnLst/>
              <a:rect l="l" t="t" r="r" b="b"/>
              <a:pathLst>
                <a:path w="5598756" h="2912174">
                  <a:moveTo>
                    <a:pt x="0" y="0"/>
                  </a:moveTo>
                  <a:lnTo>
                    <a:pt x="5598756" y="0"/>
                  </a:lnTo>
                  <a:lnTo>
                    <a:pt x="5598756" y="2912174"/>
                  </a:lnTo>
                  <a:lnTo>
                    <a:pt x="0" y="2912174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-16736" r="-16736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5598757" cy="286454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84"/>
                </a:lnSpc>
              </a:pPr>
              <a:r>
                <a:rPr lang="en-US" sz="4800" b="1">
                  <a:solidFill>
                    <a:srgbClr val="FFFFFF"/>
                  </a:solidFill>
                  <a:latin typeface="Trebuchet MS Bold"/>
                  <a:ea typeface="Trebuchet MS Bold"/>
                  <a:cs typeface="Trebuchet MS Bold"/>
                  <a:sym typeface="Trebuchet MS Bold"/>
                </a:rPr>
                <a:t>Thank you</a:t>
              </a:r>
            </a:p>
            <a:p>
              <a:pPr algn="l">
                <a:lnSpc>
                  <a:spcPts val="5184"/>
                </a:lnSpc>
              </a:pPr>
              <a:r>
                <a:rPr lang="en-US" sz="4800" b="1">
                  <a:solidFill>
                    <a:srgbClr val="FFFFFF"/>
                  </a:solidFill>
                  <a:latin typeface="Trebuchet MS Bold"/>
                  <a:ea typeface="Trebuchet MS Bold"/>
                  <a:cs typeface="Trebuchet MS Bold"/>
                  <a:sym typeface="Trebuchet MS Bold"/>
                </a:rPr>
                <a:t>Enkosi</a:t>
              </a:r>
            </a:p>
            <a:p>
              <a:pPr algn="l">
                <a:lnSpc>
                  <a:spcPts val="5184"/>
                </a:lnSpc>
              </a:pPr>
              <a:r>
                <a:rPr lang="en-US" sz="4800" b="1">
                  <a:solidFill>
                    <a:srgbClr val="FFFFFF"/>
                  </a:solidFill>
                  <a:latin typeface="Trebuchet MS Bold"/>
                  <a:ea typeface="Trebuchet MS Bold"/>
                  <a:cs typeface="Trebuchet MS Bold"/>
                  <a:sym typeface="Trebuchet MS Bold"/>
                </a:rPr>
                <a:t>Dankie</a:t>
              </a:r>
            </a:p>
          </p:txBody>
        </p:sp>
      </p:grpSp>
      <p:grpSp>
        <p:nvGrpSpPr>
          <p:cNvPr id="23" name="Group 17">
            <a:extLst>
              <a:ext uri="{FF2B5EF4-FFF2-40B4-BE49-F238E27FC236}">
                <a16:creationId xmlns:a16="http://schemas.microsoft.com/office/drawing/2014/main" id="{23DD0C18-2D21-ED5E-156F-E5FB67C119D8}"/>
              </a:ext>
            </a:extLst>
          </p:cNvPr>
          <p:cNvGrpSpPr/>
          <p:nvPr/>
        </p:nvGrpSpPr>
        <p:grpSpPr>
          <a:xfrm>
            <a:off x="14098667" y="11209"/>
            <a:ext cx="3914604" cy="2114150"/>
            <a:chOff x="0" y="0"/>
            <a:chExt cx="5219471" cy="2818867"/>
          </a:xfrm>
        </p:grpSpPr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9400960D-5A51-813C-2AEA-A6344A3CE47D}"/>
                </a:ext>
              </a:extLst>
            </p:cNvPr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5" name="Picture 24" descr="Image preview">
            <a:extLst>
              <a:ext uri="{FF2B5EF4-FFF2-40B4-BE49-F238E27FC236}">
                <a16:creationId xmlns:a16="http://schemas.microsoft.com/office/drawing/2014/main" id="{9867955F-C815-20BC-4664-65ECE2B4B8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58672" y="7126829"/>
            <a:ext cx="2943614" cy="2703127"/>
          </a:xfrm>
          <a:prstGeom prst="ellipse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13851" y="4521681"/>
            <a:ext cx="14281882" cy="4873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F</a:t>
            </a: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ragmented SASL resources</a:t>
            </a: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Unequal regional access</a:t>
            </a: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Limited curriculum-aligned content</a:t>
            </a: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Accessibility barriers in education and service sectors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35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57200" y="3362315"/>
            <a:ext cx="7620000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Curr</a:t>
            </a: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ent Challenges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32902" y="441718"/>
            <a:ext cx="14281881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Why a SASL Sign</a:t>
            </a: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 Bank Matters</a:t>
            </a:r>
          </a:p>
        </p:txBody>
      </p:sp>
      <p:pic>
        <p:nvPicPr>
          <p:cNvPr id="17" name="Picture 16" descr="Image preview">
            <a:extLst>
              <a:ext uri="{FF2B5EF4-FFF2-40B4-BE49-F238E27FC236}">
                <a16:creationId xmlns:a16="http://schemas.microsoft.com/office/drawing/2014/main" id="{53E6E831-9803-3B38-35D8-E86534395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1189" y="5566922"/>
            <a:ext cx="4364744" cy="42783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5755889" y="4620399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75830" y="2794960"/>
            <a:ext cx="13288957" cy="4308872"/>
          </a:xfrm>
          <a:prstGeom prst="rect">
            <a:avLst/>
          </a:prstGeom>
        </p:spPr>
        <p:txBody>
          <a:bodyPr wrap="square" lIns="0" tIns="0" rIns="0" bIns="0" numCol="2" rtlCol="0" anchor="t">
            <a:spAutoFit/>
          </a:bodyPr>
          <a:lstStyle/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L</a:t>
            </a: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anguage equity</a:t>
            </a:r>
            <a:endParaRPr lang="en-US" sz="24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endParaRPr lang="en-US" sz="2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Educational inclusion</a:t>
            </a:r>
            <a:endParaRPr lang="en-US" sz="24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endParaRPr lang="en-US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Communication access</a:t>
            </a: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endParaRPr lang="en-US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Technological innovation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31352" y="2235258"/>
            <a:ext cx="7620000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Th</a:t>
            </a: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 SASL Sign Bank Supports: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524000" y="388268"/>
            <a:ext cx="14281881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Strategic</a:t>
            </a: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 Importance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464787" y="2496340"/>
            <a:ext cx="7620000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K</a:t>
            </a: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ey Message: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1582400" y="3075896"/>
            <a:ext cx="6498192" cy="3407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The sign Bank is not merely a dictionary — </a:t>
            </a:r>
          </a:p>
          <a:p>
            <a:pPr algn="ctr">
              <a:lnSpc>
                <a:spcPts val="54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it is national linguistic </a:t>
            </a:r>
          </a:p>
          <a:p>
            <a:pPr algn="ctr">
              <a:lnSpc>
                <a:spcPts val="54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and research infrastructure.</a:t>
            </a:r>
          </a:p>
        </p:txBody>
      </p:sp>
      <p:pic>
        <p:nvPicPr>
          <p:cNvPr id="19" name="Picture 18" descr="Image preview">
            <a:extLst>
              <a:ext uri="{FF2B5EF4-FFF2-40B4-BE49-F238E27FC236}">
                <a16:creationId xmlns:a16="http://schemas.microsoft.com/office/drawing/2014/main" id="{FF6F0C34-503B-967E-7569-655A3E1158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4198" y="6585433"/>
            <a:ext cx="3213711" cy="3150107"/>
          </a:xfrm>
          <a:prstGeom prst="rect">
            <a:avLst/>
          </a:prstGeom>
        </p:spPr>
      </p:pic>
      <p:sp>
        <p:nvSpPr>
          <p:cNvPr id="20" name="TextBox 14">
            <a:extLst>
              <a:ext uri="{FF2B5EF4-FFF2-40B4-BE49-F238E27FC236}">
                <a16:creationId xmlns:a16="http://schemas.microsoft.com/office/drawing/2014/main" id="{D6F4B94F-DB97-2076-22F6-640393CE5743}"/>
              </a:ext>
            </a:extLst>
          </p:cNvPr>
          <p:cNvSpPr txBox="1"/>
          <p:nvPr/>
        </p:nvSpPr>
        <p:spPr>
          <a:xfrm>
            <a:off x="94968" y="7385487"/>
            <a:ext cx="12847449" cy="3026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Language development</a:t>
            </a: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endParaRPr lang="en-US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Promotion of an official SA </a:t>
            </a:r>
          </a:p>
          <a:p>
            <a:pPr marL="323850" lvl="1" algn="l">
              <a:lnSpc>
                <a:spcPts val="4800"/>
              </a:lnSpc>
              <a:spcBef>
                <a:spcPct val="0"/>
              </a:spcBef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  </a:t>
            </a: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language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35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45016" y="2124727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233874" y="3125099"/>
            <a:ext cx="12847449" cy="73357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3850" lvl="1" algn="l">
              <a:lnSpc>
                <a:spcPts val="4800"/>
              </a:lnSpc>
              <a:spcBef>
                <a:spcPct val="0"/>
              </a:spcBef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The Sign B</a:t>
            </a: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ank should function as:</a:t>
            </a:r>
          </a:p>
          <a:p>
            <a:pPr marL="323850" lvl="1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A dynamic, evolving system</a:t>
            </a: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A communication resource</a:t>
            </a: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A research infrastructure</a:t>
            </a: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An educational support platform</a:t>
            </a: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A technological data ecosystem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35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57200" y="2536542"/>
            <a:ext cx="7620000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B</a:t>
            </a: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eyond a Dictionary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371600" y="438708"/>
            <a:ext cx="14281881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Conceptual Foundati</a:t>
            </a:r>
            <a:r>
              <a:rPr lang="en-US" sz="8000" u="none" strike="noStrike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on</a:t>
            </a:r>
          </a:p>
        </p:txBody>
      </p:sp>
      <p:pic>
        <p:nvPicPr>
          <p:cNvPr id="17" name="Picture 16" descr="Image preview">
            <a:extLst>
              <a:ext uri="{FF2B5EF4-FFF2-40B4-BE49-F238E27FC236}">
                <a16:creationId xmlns:a16="http://schemas.microsoft.com/office/drawing/2014/main" id="{082E9E08-D7A9-28DA-79E6-9EF65FEBA5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18932" y="5604749"/>
            <a:ext cx="4329224" cy="42435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4801" y="3946287"/>
            <a:ext cx="12847449" cy="5489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algn="l">
              <a:lnSpc>
                <a:spcPts val="4800"/>
              </a:lnSpc>
              <a:spcBef>
                <a:spcPct val="0"/>
              </a:spcBef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The sign b</a:t>
            </a: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ank should:</a:t>
            </a:r>
          </a:p>
          <a:p>
            <a:pPr marL="323850" lvl="1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Preserve linguistic diversity</a:t>
            </a:r>
          </a:p>
          <a:p>
            <a:pPr marL="323850" lvl="1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Document regional variation</a:t>
            </a:r>
          </a:p>
          <a:p>
            <a:pPr marL="323850" lvl="1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Support practical consistency where needed – which sign is best used in which domain? 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35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40571" y="2984262"/>
            <a:ext cx="10627653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C</a:t>
            </a:r>
            <a:r>
              <a:rPr lang="en-US" sz="4000" b="1" u="none" strike="noStrike" dirty="0" err="1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entralisation</a:t>
            </a: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 without </a:t>
            </a:r>
            <a:r>
              <a:rPr lang="en-US" sz="4000" b="1" u="none" strike="noStrike" dirty="0" err="1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Homogenisation</a:t>
            </a: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505200" y="416775"/>
            <a:ext cx="14281881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Core Principle</a:t>
            </a:r>
          </a:p>
        </p:txBody>
      </p:sp>
      <p:pic>
        <p:nvPicPr>
          <p:cNvPr id="17" name="Picture 16" descr="Image preview">
            <a:extLst>
              <a:ext uri="{FF2B5EF4-FFF2-40B4-BE49-F238E27FC236}">
                <a16:creationId xmlns:a16="http://schemas.microsoft.com/office/drawing/2014/main" id="{039C59F0-B58B-621A-3801-E97CE85D13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18564" y="5564508"/>
            <a:ext cx="4383736" cy="4296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53337" y="3852407"/>
            <a:ext cx="12847449" cy="6104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algn="l">
              <a:lnSpc>
                <a:spcPts val="4800"/>
              </a:lnSpc>
              <a:spcBef>
                <a:spcPct val="0"/>
              </a:spcBef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Records vari</a:t>
            </a: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ation across:</a:t>
            </a:r>
          </a:p>
          <a:p>
            <a:pPr marL="323850" lvl="1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Regions</a:t>
            </a:r>
          </a:p>
          <a:p>
            <a:pPr marL="323850" lvl="1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Generations</a:t>
            </a:r>
          </a:p>
          <a:p>
            <a:pPr marL="323850" lvl="1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Contexts</a:t>
            </a:r>
          </a:p>
          <a:p>
            <a:pPr marL="323850" lvl="1"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Preserves authentic language use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35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40572" y="2984262"/>
            <a:ext cx="9056914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Lay</a:t>
            </a: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er 1: Descriptive Documentation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071144" y="441718"/>
            <a:ext cx="14281881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A Dual-Layer Model</a:t>
            </a:r>
          </a:p>
        </p:txBody>
      </p:sp>
      <p:pic>
        <p:nvPicPr>
          <p:cNvPr id="17" name="Picture 16" descr="Image preview">
            <a:extLst>
              <a:ext uri="{FF2B5EF4-FFF2-40B4-BE49-F238E27FC236}">
                <a16:creationId xmlns:a16="http://schemas.microsoft.com/office/drawing/2014/main" id="{7F859A4A-1468-F82F-41D9-38415EC5A8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3257" y="5624182"/>
            <a:ext cx="4262242" cy="41778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77835"/>
            <a:ext cx="18288000" cy="413928"/>
            <a:chOff x="0" y="0"/>
            <a:chExt cx="24384000" cy="55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551942"/>
            </a:xfrm>
            <a:custGeom>
              <a:avLst/>
              <a:gdLst/>
              <a:ahLst/>
              <a:cxnLst/>
              <a:rect l="l" t="t" r="r" b="b"/>
              <a:pathLst>
                <a:path w="24384000" h="551942">
                  <a:moveTo>
                    <a:pt x="0" y="0"/>
                  </a:moveTo>
                  <a:lnTo>
                    <a:pt x="24384000" y="0"/>
                  </a:lnTo>
                  <a:lnTo>
                    <a:pt x="24384000" y="551942"/>
                  </a:lnTo>
                  <a:lnTo>
                    <a:pt x="0" y="5519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5340">
            <a:off x="-14297" y="9875710"/>
            <a:ext cx="18316594" cy="0"/>
          </a:xfrm>
          <a:prstGeom prst="line">
            <a:avLst/>
          </a:prstGeom>
          <a:ln w="19050" cap="rnd">
            <a:solidFill>
              <a:srgbClr val="B7996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-19050"/>
            <a:ext cx="18288000" cy="2128123"/>
            <a:chOff x="0" y="0"/>
            <a:chExt cx="24384000" cy="28374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2837561"/>
            </a:xfrm>
            <a:custGeom>
              <a:avLst/>
              <a:gdLst/>
              <a:ahLst/>
              <a:cxnLst/>
              <a:rect l="l" t="t" r="r" b="b"/>
              <a:pathLst>
                <a:path w="24384000" h="2837561">
                  <a:moveTo>
                    <a:pt x="0" y="0"/>
                  </a:moveTo>
                  <a:lnTo>
                    <a:pt x="24384000" y="0"/>
                  </a:lnTo>
                  <a:lnTo>
                    <a:pt x="24384000" y="2837561"/>
                  </a:lnTo>
                  <a:lnTo>
                    <a:pt x="0" y="283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376683" y="1048"/>
            <a:ext cx="3914604" cy="2114150"/>
            <a:chOff x="0" y="0"/>
            <a:chExt cx="5219471" cy="2818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9446" cy="2818892"/>
            </a:xfrm>
            <a:custGeom>
              <a:avLst/>
              <a:gdLst/>
              <a:ahLst/>
              <a:cxnLst/>
              <a:rect l="l" t="t" r="r" b="b"/>
              <a:pathLst>
                <a:path w="5219446" h="2818892">
                  <a:moveTo>
                    <a:pt x="0" y="0"/>
                  </a:moveTo>
                  <a:lnTo>
                    <a:pt x="5219446" y="0"/>
                  </a:lnTo>
                  <a:lnTo>
                    <a:pt x="5219446" y="2818892"/>
                  </a:lnTo>
                  <a:lnTo>
                    <a:pt x="0" y="2818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rot="1560">
            <a:off x="-538162" y="2115855"/>
            <a:ext cx="20899212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rot="5397120">
            <a:off x="8207064" y="5019123"/>
            <a:ext cx="11333207" cy="0"/>
          </a:xfrm>
          <a:prstGeom prst="line">
            <a:avLst/>
          </a:prstGeom>
          <a:ln w="9525" cap="rnd">
            <a:solidFill>
              <a:srgbClr val="6122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rot="1620">
            <a:off x="-537353" y="2541327"/>
            <a:ext cx="20308043" cy="0"/>
          </a:xfrm>
          <a:prstGeom prst="line">
            <a:avLst/>
          </a:prstGeom>
          <a:ln w="9525" cap="rnd">
            <a:solidFill>
              <a:srgbClr val="82CCA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067" y="2126513"/>
            <a:ext cx="18285933" cy="7771124"/>
            <a:chOff x="0" y="0"/>
            <a:chExt cx="24381244" cy="1036149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1206" cy="10361549"/>
            </a:xfrm>
            <a:custGeom>
              <a:avLst/>
              <a:gdLst/>
              <a:ahLst/>
              <a:cxnLst/>
              <a:rect l="l" t="t" r="r" b="b"/>
              <a:pathLst>
                <a:path w="24381206" h="10361549">
                  <a:moveTo>
                    <a:pt x="0" y="0"/>
                  </a:moveTo>
                  <a:lnTo>
                    <a:pt x="24381206" y="0"/>
                  </a:lnTo>
                  <a:lnTo>
                    <a:pt x="24381206" y="10361549"/>
                  </a:lnTo>
                  <a:lnTo>
                    <a:pt x="0" y="10361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 r="-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40572" y="3499209"/>
            <a:ext cx="12847449" cy="6104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  <a:spcBef>
                <a:spcPct val="0"/>
              </a:spcBef>
            </a:pPr>
            <a:r>
              <a:rPr lang="en-US" sz="40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Suppor</a:t>
            </a: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ts:</a:t>
            </a:r>
          </a:p>
          <a:p>
            <a:pPr algn="l">
              <a:lnSpc>
                <a:spcPts val="4800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Schooling</a:t>
            </a: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Assessment</a:t>
            </a: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Professional communication</a:t>
            </a: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endParaRPr lang="en-US" sz="40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40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Institutional contexts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35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00201" y="2756259"/>
            <a:ext cx="9056914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Lay</a:t>
            </a: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er 2: Recommended Usage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475727" y="399502"/>
            <a:ext cx="14281881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dirty="0">
                <a:solidFill>
                  <a:srgbClr val="61223B"/>
                </a:solidFill>
                <a:latin typeface="Trebuchet MS"/>
                <a:ea typeface="Trebuchet MS"/>
                <a:cs typeface="Trebuchet MS"/>
                <a:sym typeface="Trebuchet MS"/>
              </a:rPr>
              <a:t>A Dual-Layer Model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994272" y="2576946"/>
            <a:ext cx="9056914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Balanc</a:t>
            </a:r>
            <a:r>
              <a:rPr lang="en-US" sz="4000" b="1" u="none" strike="noStrike" dirty="0">
                <a:solidFill>
                  <a:srgbClr val="61223B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 Required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b="1" u="none" strike="noStrike" dirty="0">
              <a:solidFill>
                <a:srgbClr val="61223B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3827290" y="3063770"/>
            <a:ext cx="4511805" cy="3026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3500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L</a:t>
            </a:r>
            <a:r>
              <a:rPr lang="en-US" sz="35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inguistic authenticity</a:t>
            </a:r>
          </a:p>
          <a:p>
            <a:pPr marL="647700" lvl="1" indent="-32385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3500" u="none" strike="noStrike" dirty="0">
                <a:solidFill>
                  <a:srgbClr val="333333"/>
                </a:solidFill>
                <a:latin typeface="Trebuchet MS"/>
                <a:ea typeface="Trebuchet MS"/>
                <a:cs typeface="Trebuchet MS"/>
                <a:sym typeface="Trebuchet MS"/>
              </a:rPr>
              <a:t>Functional usability</a:t>
            </a:r>
          </a:p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endParaRPr lang="en-US" sz="3500" u="none" strike="noStrik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9" name="Picture 18" descr="Image preview">
            <a:extLst>
              <a:ext uri="{FF2B5EF4-FFF2-40B4-BE49-F238E27FC236}">
                <a16:creationId xmlns:a16="http://schemas.microsoft.com/office/drawing/2014/main" id="{463744D4-CC2C-22B1-A720-D7E50A27D4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6858" y="5656404"/>
            <a:ext cx="4272670" cy="41881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1292</Words>
  <Application>Microsoft Office PowerPoint</Application>
  <PresentationFormat>Custom</PresentationFormat>
  <Paragraphs>412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Calibri</vt:lpstr>
      <vt:lpstr>Trebuchet MS Bold</vt:lpstr>
      <vt:lpstr>Arial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SU_Blank_Template_2023.pptx</dc:title>
  <dc:creator>Southwood, F, Prof [fs@sun.ac.za]</dc:creator>
  <cp:lastModifiedBy>Southwood, F, Prof [fs@sun.ac.za]</cp:lastModifiedBy>
  <cp:revision>6</cp:revision>
  <dcterms:created xsi:type="dcterms:W3CDTF">2006-08-16T00:00:00Z</dcterms:created>
  <dcterms:modified xsi:type="dcterms:W3CDTF">2026-05-22T11:16:50Z</dcterms:modified>
  <dc:identifier>DAHKX2EF3ko</dc:identifier>
</cp:coreProperties>
</file>