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464" r:id="rId5"/>
    <p:sldId id="474" r:id="rId6"/>
    <p:sldId id="455" r:id="rId7"/>
    <p:sldId id="465" r:id="rId8"/>
    <p:sldId id="476" r:id="rId9"/>
    <p:sldId id="477" r:id="rId10"/>
    <p:sldId id="475" r:id="rId11"/>
    <p:sldId id="466" r:id="rId12"/>
    <p:sldId id="478" r:id="rId13"/>
    <p:sldId id="469" r:id="rId14"/>
    <p:sldId id="470" r:id="rId15"/>
    <p:sldId id="471" r:id="rId16"/>
    <p:sldId id="472" r:id="rId17"/>
    <p:sldId id="45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3" orient="horz" pos="845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1B2B"/>
    <a:srgbClr val="61223B"/>
    <a:srgbClr val="8B2346"/>
    <a:srgbClr val="EAEAEA"/>
    <a:srgbClr val="000000"/>
    <a:srgbClr val="FFFFFF"/>
    <a:srgbClr val="3A3E40"/>
    <a:srgbClr val="F1EBDF"/>
    <a:srgbClr val="461A2B"/>
    <a:srgbClr val="4D53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363440-C4C0-76F4-E69D-760077D40773}" v="115" dt="2026-05-26T12:01:46.154"/>
    <p1510:client id="{CB3B8CCC-8CF7-E136-8956-0A7F832D14D4}" v="293" dt="2026-05-26T12:06:04.3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2001"/>
        <p:guide orient="horz" pos="845"/>
        <p:guide orient="horz" pos="22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DA7E84-3917-632B-867A-9BD89BEDFB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0697F0-9857-6E61-4974-FC624C0B56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FF0F0-2086-4533-AEA6-E4DF7680707C}" type="datetimeFigureOut">
              <a:rPr lang="en-ZA" smtClean="0"/>
              <a:t>2026/05/28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5BDE60-0CE0-ACE2-7ED5-26AE22330F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F1FF6-8245-764E-8464-761E2D823B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B5388-5AEE-46C2-B05D-EE549DE7C4D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29603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69B49-EEFB-4B49-ACAD-82B53A8DDF70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F6EFC-B03E-874C-9CD9-41B66C8AE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solidFill>
                  <a:srgbClr val="000000"/>
                </a:solidFill>
              </a:rPr>
              <a:t>Picture placeholder slide layout</a:t>
            </a:r>
          </a:p>
          <a:p>
            <a:endParaRPr lang="en-GB">
              <a:solidFill>
                <a:srgbClr val="000000"/>
              </a:solidFill>
            </a:endParaRPr>
          </a:p>
          <a:p>
            <a:r>
              <a:rPr lang="en-GB">
                <a:solidFill>
                  <a:srgbClr val="000000"/>
                </a:solidFill>
              </a:rPr>
              <a:t>To change the picture: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Select the picture by clicking on it near the bottom of the slide (under the title placeholder), then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Picture Format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tab.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Change Picture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icon and choose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From a File/This Device…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option.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solidFill>
                  <a:srgbClr val="000000"/>
                </a:solidFill>
                <a:latin typeface="Raleway" panose="020B0003030101060003" pitchFamily="34" charset="0"/>
              </a:rPr>
              <a:t>Browse and select a picture and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Insert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Use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to adjust the image.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again to apply the changes.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Remember to add image attributions to photographs or artworks.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53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0BD6C-9E2C-3310-067D-B5657B4F5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8D1CDE-8905-60E9-0327-CC3EECC57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A476D-521B-26A4-32C3-B5447E142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solidFill>
                  <a:srgbClr val="000000"/>
                </a:solidFill>
              </a:rPr>
              <a:t>Picture placeholder slide layout</a:t>
            </a:r>
          </a:p>
          <a:p>
            <a:endParaRPr lang="en-GB">
              <a:solidFill>
                <a:srgbClr val="000000"/>
              </a:solidFill>
            </a:endParaRPr>
          </a:p>
          <a:p>
            <a:r>
              <a:rPr lang="en-GB">
                <a:solidFill>
                  <a:srgbClr val="000000"/>
                </a:solidFill>
              </a:rPr>
              <a:t>To change the picture: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Select the picture by clicking on it near the bottom of the slide (under the title placeholder), then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Picture Format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tab.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Change Picture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icon and choose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From a File/This Device…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option.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solidFill>
                  <a:srgbClr val="000000"/>
                </a:solidFill>
                <a:latin typeface="Raleway" panose="020B0003030101060003" pitchFamily="34" charset="0"/>
              </a:rPr>
              <a:t>Browse and select a picture and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Insert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Use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to adjust the image.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again to apply the changes.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Remember to add image attributions to photographs or artworks.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11BB4-3EB3-DC3F-8838-75ED6448D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04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solidFill>
                  <a:srgbClr val="000000"/>
                </a:solidFill>
              </a:rPr>
              <a:t>Cover/End slide layout</a:t>
            </a:r>
            <a:endParaRPr lang="en-ZA" b="1" i="0">
              <a:solidFill>
                <a:srgbClr val="252423"/>
              </a:solidFill>
              <a:effectLst/>
              <a:latin typeface="-apple-system"/>
            </a:endParaRPr>
          </a:p>
          <a:p>
            <a:endParaRPr lang="en-ZA" b="0" i="0">
              <a:solidFill>
                <a:srgbClr val="252423"/>
              </a:solidFill>
              <a:effectLst/>
              <a:latin typeface="-apple-system"/>
            </a:endParaRPr>
          </a:p>
          <a:p>
            <a:r>
              <a:rPr lang="en-GB">
                <a:solidFill>
                  <a:srgbClr val="000000"/>
                </a:solidFill>
              </a:rPr>
              <a:t>To change the picture: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Select the picture by clicking on it near the bottom of the slide (under the title placeholder), then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Picture Format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tab.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Change Picture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icon and choose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From a File/This Device… 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option.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solidFill>
                  <a:srgbClr val="000000"/>
                </a:solidFill>
                <a:latin typeface="Raleway" panose="020B0003030101060003" pitchFamily="34" charset="0"/>
              </a:rPr>
              <a:t>Browse and select a picture and 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Insert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Use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to adjust the image.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Click on the </a:t>
            </a:r>
            <a:r>
              <a:rPr lang="en-GB" b="1">
                <a:solidFill>
                  <a:srgbClr val="000000"/>
                </a:solidFill>
                <a:latin typeface="Raleway" panose="020B0003030101060003" pitchFamily="34" charset="0"/>
              </a:rPr>
              <a:t>Crop</a:t>
            </a: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 command again to apply the changes.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>
              <a:solidFill>
                <a:srgbClr val="000000"/>
              </a:solidFill>
              <a:latin typeface="Raleway" panose="020B00030301010600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>
                <a:solidFill>
                  <a:srgbClr val="000000"/>
                </a:solidFill>
                <a:latin typeface="Raleway" panose="020B0003030101060003" pitchFamily="34" charset="0"/>
              </a:rPr>
              <a:t>Remember to add image attributions to photographs or artworks.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78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placehold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A4D5691A-DF2A-B631-3356-F20E32A723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153150"/>
          </a:xfrm>
          <a:custGeom>
            <a:avLst/>
            <a:gdLst>
              <a:gd name="connsiteX0" fmla="*/ 0 w 12192000"/>
              <a:gd name="connsiteY0" fmla="*/ 0 h 6153150"/>
              <a:gd name="connsiteX1" fmla="*/ 12192000 w 12192000"/>
              <a:gd name="connsiteY1" fmla="*/ 0 h 6153150"/>
              <a:gd name="connsiteX2" fmla="*/ 12192000 w 12192000"/>
              <a:gd name="connsiteY2" fmla="*/ 2812338 h 6153150"/>
              <a:gd name="connsiteX3" fmla="*/ 12192000 w 12192000"/>
              <a:gd name="connsiteY3" fmla="*/ 4980890 h 6153150"/>
              <a:gd name="connsiteX4" fmla="*/ 12190158 w 12192000"/>
              <a:gd name="connsiteY4" fmla="*/ 5028464 h 6153150"/>
              <a:gd name="connsiteX5" fmla="*/ 11268702 w 12192000"/>
              <a:gd name="connsiteY5" fmla="*/ 6150849 h 6153150"/>
              <a:gd name="connsiteX6" fmla="*/ 11218565 w 12192000"/>
              <a:gd name="connsiteY6" fmla="*/ 6153150 h 6153150"/>
              <a:gd name="connsiteX7" fmla="*/ 732479 w 12192000"/>
              <a:gd name="connsiteY7" fmla="*/ 6153150 h 6153150"/>
              <a:gd name="connsiteX8" fmla="*/ 0 w 12192000"/>
              <a:gd name="connsiteY8" fmla="*/ 6152812 h 615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153150">
                <a:moveTo>
                  <a:pt x="0" y="0"/>
                </a:moveTo>
                <a:lnTo>
                  <a:pt x="12192000" y="0"/>
                </a:lnTo>
                <a:lnTo>
                  <a:pt x="12192000" y="2812338"/>
                </a:lnTo>
                <a:lnTo>
                  <a:pt x="12192000" y="4980890"/>
                </a:lnTo>
                <a:lnTo>
                  <a:pt x="12190158" y="5028464"/>
                </a:lnTo>
                <a:cubicBezTo>
                  <a:pt x="12139394" y="5640573"/>
                  <a:pt x="11907055" y="6089798"/>
                  <a:pt x="11268702" y="6150849"/>
                </a:cubicBezTo>
                <a:lnTo>
                  <a:pt x="11218565" y="6153150"/>
                </a:lnTo>
                <a:lnTo>
                  <a:pt x="732479" y="6153150"/>
                </a:lnTo>
                <a:lnTo>
                  <a:pt x="0" y="6152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15" name="Graphic 14" hidden="1">
            <a:extLst>
              <a:ext uri="{FF2B5EF4-FFF2-40B4-BE49-F238E27FC236}">
                <a16:creationId xmlns:a16="http://schemas.microsoft.com/office/drawing/2014/main" id="{A2218D35-116E-8153-354A-A6E99E1315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7477" y="-214184"/>
            <a:ext cx="2066165" cy="3790815"/>
          </a:xfrm>
          <a:prstGeom prst="rect">
            <a:avLst/>
          </a:prstGeom>
        </p:spPr>
      </p:pic>
      <p:pic>
        <p:nvPicPr>
          <p:cNvPr id="17" name="Picture 16" descr="Graphical user interface&#10;&#10;Description automatically generated with medium confidence" hidden="1">
            <a:extLst>
              <a:ext uri="{FF2B5EF4-FFF2-40B4-BE49-F238E27FC236}">
                <a16:creationId xmlns:a16="http://schemas.microsoft.com/office/drawing/2014/main" id="{9132A00F-2C35-A6C6-E1AB-2CC3680605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8170" y="0"/>
            <a:ext cx="12200170" cy="6879223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9CD36E32-2A40-D24A-8390-E02F528447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42" y="3429000"/>
            <a:ext cx="8917172" cy="145608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6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 on white bg with maroon bann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oon Banner">
            <a:extLst>
              <a:ext uri="{FF2B5EF4-FFF2-40B4-BE49-F238E27FC236}">
                <a16:creationId xmlns:a16="http://schemas.microsoft.com/office/drawing/2014/main" id="{6167D968-35CA-1DB8-1B74-50521DED38AD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735" t="68607" r="9714" b="8720"/>
          <a:stretch/>
        </p:blipFill>
        <p:spPr>
          <a:xfrm>
            <a:off x="-7951" y="5669751"/>
            <a:ext cx="12204000" cy="1195743"/>
          </a:xfrm>
          <a:prstGeom prst="rect">
            <a:avLst/>
          </a:prstGeom>
        </p:spPr>
      </p:pic>
      <p:pic>
        <p:nvPicPr>
          <p:cNvPr id="8" name="SU Logo">
            <a:extLst>
              <a:ext uri="{FF2B5EF4-FFF2-40B4-BE49-F238E27FC236}">
                <a16:creationId xmlns:a16="http://schemas.microsoft.com/office/drawing/2014/main" id="{9A31297D-9031-1678-3B32-24C6FFF8A50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684670" y="5669752"/>
            <a:ext cx="2160000" cy="1167700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2226" y="1697394"/>
            <a:ext cx="7462444" cy="3781503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7" name="White.Banner.Top">
            <a:extLst>
              <a:ext uri="{FF2B5EF4-FFF2-40B4-BE49-F238E27FC236}">
                <a16:creationId xmlns:a16="http://schemas.microsoft.com/office/drawing/2014/main" id="{C181FDE8-2CDE-9B53-F6F0-DC7BB4C9FF0A}"/>
              </a:ext>
            </a:extLst>
          </p:cNvPr>
          <p:cNvSpPr/>
          <p:nvPr userDrawn="1"/>
        </p:nvSpPr>
        <p:spPr>
          <a:xfrm>
            <a:off x="0" y="-1"/>
            <a:ext cx="12192000" cy="1418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621" y="272383"/>
            <a:ext cx="11495049" cy="101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Gold strip">
            <a:extLst>
              <a:ext uri="{FF2B5EF4-FFF2-40B4-BE49-F238E27FC236}">
                <a16:creationId xmlns:a16="http://schemas.microsoft.com/office/drawing/2014/main" id="{B7788DC2-C383-B063-CAF1-06925BC59BE4}"/>
              </a:ext>
            </a:extLst>
          </p:cNvPr>
          <p:cNvSpPr/>
          <p:nvPr userDrawn="1"/>
        </p:nvSpPr>
        <p:spPr>
          <a:xfrm>
            <a:off x="0" y="-10274"/>
            <a:ext cx="12192000" cy="2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1EB4AFB9-AD46-D1E1-906D-A134828DBB34}"/>
              </a:ext>
            </a:extLst>
          </p:cNvPr>
          <p:cNvSpPr txBox="1">
            <a:spLocks/>
          </p:cNvSpPr>
          <p:nvPr userDrawn="1"/>
        </p:nvSpPr>
        <p:spPr>
          <a:xfrm>
            <a:off x="515938" y="6597651"/>
            <a:ext cx="11125200" cy="26649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Tx/>
              <a:buNone/>
              <a:defRPr lang="en-GB" sz="1000" b="1" i="0" kern="1200" dirty="0">
                <a:solidFill>
                  <a:schemeClr val="accent1"/>
                </a:solidFill>
                <a:latin typeface="Trebuchet MS" panose="020B070302020209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000" b="0" i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23EA05-838C-E5C6-2C9D-1239932B0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7329" y="5851917"/>
            <a:ext cx="9238881" cy="80337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text </a:t>
            </a:r>
          </a:p>
        </p:txBody>
      </p:sp>
      <p:pic>
        <p:nvPicPr>
          <p:cNvPr id="4" name="Pattern">
            <a:extLst>
              <a:ext uri="{FF2B5EF4-FFF2-40B4-BE49-F238E27FC236}">
                <a16:creationId xmlns:a16="http://schemas.microsoft.com/office/drawing/2014/main" id="{4D545818-D6DD-5899-FA21-137F0F411C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40000"/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7952"/>
          <a:stretch/>
        </p:blipFill>
        <p:spPr>
          <a:xfrm>
            <a:off x="1379" y="1417791"/>
            <a:ext cx="4041984" cy="4250610"/>
          </a:xfrm>
          <a:prstGeom prst="rect">
            <a:avLst/>
          </a:prstGeom>
        </p:spPr>
      </p:pic>
      <p:sp>
        <p:nvSpPr>
          <p:cNvPr id="5" name="Sub-heading">
            <a:extLst>
              <a:ext uri="{FF2B5EF4-FFF2-40B4-BE49-F238E27FC236}">
                <a16:creationId xmlns:a16="http://schemas.microsoft.com/office/drawing/2014/main" id="{E9D14674-E58C-AC8B-92E7-C82D828AC1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242" y="1701054"/>
            <a:ext cx="3703121" cy="3777844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 lang="en-GB" sz="2800" b="1" i="0" kern="1200" dirty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>
                <a:cs typeface="+mn-cs"/>
              </a:rPr>
              <a:t>Sub-heading</a:t>
            </a:r>
          </a:p>
        </p:txBody>
      </p:sp>
    </p:spTree>
    <p:extLst>
      <p:ext uri="{BB962C8B-B14F-4D97-AF65-F5344CB8AC3E}">
        <p14:creationId xmlns:p14="http://schemas.microsoft.com/office/powerpoint/2010/main" val="6518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maroon b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7907" y="1707775"/>
            <a:ext cx="11489673" cy="4785173"/>
          </a:xfrm>
        </p:spPr>
        <p:txBody>
          <a:bodyPr>
            <a:normAutofit lnSpcReduction="10000"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907" y="266387"/>
            <a:ext cx="8903670" cy="101917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04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on maroon b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tern Maroon Bottom">
            <a:extLst>
              <a:ext uri="{FF2B5EF4-FFF2-40B4-BE49-F238E27FC236}">
                <a16:creationId xmlns:a16="http://schemas.microsoft.com/office/drawing/2014/main" id="{9130908F-4F0E-9ACF-557E-28B6A3C638EB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>
            <a:off x="264823" y="4471002"/>
            <a:ext cx="4785278" cy="2148599"/>
          </a:xfrm>
          <a:prstGeom prst="rect">
            <a:avLst/>
          </a:prstGeom>
        </p:spPr>
      </p:pic>
      <p:pic>
        <p:nvPicPr>
          <p:cNvPr id="6" name="Pattern Top">
            <a:extLst>
              <a:ext uri="{FF2B5EF4-FFF2-40B4-BE49-F238E27FC236}">
                <a16:creationId xmlns:a16="http://schemas.microsoft.com/office/drawing/2014/main" id="{EBD1AE1D-321F-7D3D-9087-1A30E530623A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866" t="5503" r="48528" b="87106"/>
          <a:stretch/>
        </p:blipFill>
        <p:spPr>
          <a:xfrm flipH="1" flipV="1">
            <a:off x="316373" y="1422399"/>
            <a:ext cx="4785278" cy="682237"/>
          </a:xfrm>
          <a:prstGeom prst="rect">
            <a:avLst/>
          </a:prstGeom>
        </p:spPr>
      </p:pic>
      <p:pic>
        <p:nvPicPr>
          <p:cNvPr id="8" name="Pattern Top">
            <a:extLst>
              <a:ext uri="{FF2B5EF4-FFF2-40B4-BE49-F238E27FC236}">
                <a16:creationId xmlns:a16="http://schemas.microsoft.com/office/drawing/2014/main" id="{4D96D98B-ED91-659A-B3FB-B42BC7B37E6C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866" t="12894" r="48528" b="71220"/>
          <a:stretch/>
        </p:blipFill>
        <p:spPr>
          <a:xfrm flipH="1" flipV="1">
            <a:off x="316373" y="-43961"/>
            <a:ext cx="4784400" cy="1450800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4799" y="1701053"/>
            <a:ext cx="6474047" cy="4797998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0F0F078F-8A4E-A3A0-9754-9B7523B147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523" y="2162753"/>
            <a:ext cx="4639444" cy="225817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2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grey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7907" y="1707775"/>
            <a:ext cx="11489673" cy="4785173"/>
          </a:xfrm>
        </p:spPr>
        <p:txBody>
          <a:bodyPr>
            <a:normAutofit lnSpcReduction="10000"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907" y="266387"/>
            <a:ext cx="8903670" cy="101917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51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on grey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tern Maroon Bottom">
            <a:extLst>
              <a:ext uri="{FF2B5EF4-FFF2-40B4-BE49-F238E27FC236}">
                <a16:creationId xmlns:a16="http://schemas.microsoft.com/office/drawing/2014/main" id="{9130908F-4F0E-9ACF-557E-28B6A3C638EB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>
            <a:off x="264823" y="4471002"/>
            <a:ext cx="4785278" cy="2148599"/>
          </a:xfrm>
          <a:prstGeom prst="rect">
            <a:avLst/>
          </a:prstGeom>
        </p:spPr>
      </p:pic>
      <p:pic>
        <p:nvPicPr>
          <p:cNvPr id="6" name="Pattern Top">
            <a:extLst>
              <a:ext uri="{FF2B5EF4-FFF2-40B4-BE49-F238E27FC236}">
                <a16:creationId xmlns:a16="http://schemas.microsoft.com/office/drawing/2014/main" id="{EBD1AE1D-321F-7D3D-9087-1A30E530623A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866" t="5503" r="48528" b="87106"/>
          <a:stretch/>
        </p:blipFill>
        <p:spPr>
          <a:xfrm flipH="1" flipV="1">
            <a:off x="316373" y="1422399"/>
            <a:ext cx="4785278" cy="682237"/>
          </a:xfrm>
          <a:prstGeom prst="rect">
            <a:avLst/>
          </a:prstGeom>
        </p:spPr>
      </p:pic>
      <p:pic>
        <p:nvPicPr>
          <p:cNvPr id="8" name="Pattern Top">
            <a:extLst>
              <a:ext uri="{FF2B5EF4-FFF2-40B4-BE49-F238E27FC236}">
                <a16:creationId xmlns:a16="http://schemas.microsoft.com/office/drawing/2014/main" id="{4D96D98B-ED91-659A-B3FB-B42BC7B37E6C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866" t="12894" r="48528" b="71220"/>
          <a:stretch/>
        </p:blipFill>
        <p:spPr>
          <a:xfrm flipH="1" flipV="1">
            <a:off x="316373" y="-43961"/>
            <a:ext cx="4784400" cy="1450800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4799" y="1701053"/>
            <a:ext cx="6474047" cy="4797998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0322BCAE-CD52-F05E-AB35-904BBB08A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523" y="2162753"/>
            <a:ext cx="4639444" cy="225817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59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white bg with maroo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oon Banner">
            <a:extLst>
              <a:ext uri="{FF2B5EF4-FFF2-40B4-BE49-F238E27FC236}">
                <a16:creationId xmlns:a16="http://schemas.microsoft.com/office/drawing/2014/main" id="{6167D968-35CA-1DB8-1B74-50521DED38AD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675" t="66265" r="9774" b="6982"/>
          <a:stretch/>
        </p:blipFill>
        <p:spPr>
          <a:xfrm>
            <a:off x="-7951" y="-2"/>
            <a:ext cx="12204000" cy="1410835"/>
          </a:xfrm>
          <a:prstGeom prst="rect">
            <a:avLst/>
          </a:prstGeom>
        </p:spPr>
      </p:pic>
      <p:pic>
        <p:nvPicPr>
          <p:cNvPr id="8" name="SU Logo">
            <a:extLst>
              <a:ext uri="{FF2B5EF4-FFF2-40B4-BE49-F238E27FC236}">
                <a16:creationId xmlns:a16="http://schemas.microsoft.com/office/drawing/2014/main" id="{9A31297D-9031-1678-3B32-24C6FFF8A50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84456" y="1"/>
            <a:ext cx="2609736" cy="1410832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241" y="1697394"/>
            <a:ext cx="11504429" cy="4801655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621" y="272383"/>
            <a:ext cx="8886865" cy="101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83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 on white bg with maroon banner and pattern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oon Banner">
            <a:extLst>
              <a:ext uri="{FF2B5EF4-FFF2-40B4-BE49-F238E27FC236}">
                <a16:creationId xmlns:a16="http://schemas.microsoft.com/office/drawing/2014/main" id="{27B3C7B2-3D0E-A7A9-4946-A4D6623DB66E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675" t="66265" r="9774" b="6982"/>
          <a:stretch/>
        </p:blipFill>
        <p:spPr>
          <a:xfrm>
            <a:off x="-7951" y="-2"/>
            <a:ext cx="12204000" cy="1410835"/>
          </a:xfrm>
          <a:prstGeom prst="rect">
            <a:avLst/>
          </a:prstGeom>
        </p:spPr>
      </p:pic>
      <p:pic>
        <p:nvPicPr>
          <p:cNvPr id="10" name="SU Logo">
            <a:extLst>
              <a:ext uri="{FF2B5EF4-FFF2-40B4-BE49-F238E27FC236}">
                <a16:creationId xmlns:a16="http://schemas.microsoft.com/office/drawing/2014/main" id="{24C9EA30-79BC-2EF9-2B1B-F7FC424B42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84456" y="1"/>
            <a:ext cx="2609736" cy="1410832"/>
          </a:xfrm>
          <a:prstGeom prst="rect">
            <a:avLst/>
          </a:prstGeom>
        </p:spPr>
      </p:pic>
      <p:pic>
        <p:nvPicPr>
          <p:cNvPr id="11" name="Pattern">
            <a:extLst>
              <a:ext uri="{FF2B5EF4-FFF2-40B4-BE49-F238E27FC236}">
                <a16:creationId xmlns:a16="http://schemas.microsoft.com/office/drawing/2014/main" id="{4232ACA5-F913-4C40-9156-9574AC8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" y="1417790"/>
            <a:ext cx="4041984" cy="5180631"/>
          </a:xfrm>
          <a:prstGeom prst="rect">
            <a:avLst/>
          </a:prstGeom>
        </p:spPr>
      </p:pic>
      <p:sp>
        <p:nvSpPr>
          <p:cNvPr id="13" name="Content Placeholder ">
            <a:extLst>
              <a:ext uri="{FF2B5EF4-FFF2-40B4-BE49-F238E27FC236}">
                <a16:creationId xmlns:a16="http://schemas.microsoft.com/office/drawing/2014/main" id="{297102B3-ABBC-8342-9686-98DDA2B5D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98506" y="1701053"/>
            <a:ext cx="7553252" cy="4797183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14" name="Sub-heading">
            <a:extLst>
              <a:ext uri="{FF2B5EF4-FFF2-40B4-BE49-F238E27FC236}">
                <a16:creationId xmlns:a16="http://schemas.microsoft.com/office/drawing/2014/main" id="{F0A305C8-DF3E-DB45-9F64-CF839254AA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242" y="1701053"/>
            <a:ext cx="3703121" cy="4797183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 lang="en-GB" sz="2800" b="1" i="0" kern="1200" dirty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>
                <a:cs typeface="+mn-cs"/>
              </a:rPr>
              <a:t>Sub-heading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330" y="272383"/>
            <a:ext cx="8910084" cy="101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00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on white bg with maroon ba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ttern Sand Bottom">
            <a:extLst>
              <a:ext uri="{FF2B5EF4-FFF2-40B4-BE49-F238E27FC236}">
                <a16:creationId xmlns:a16="http://schemas.microsoft.com/office/drawing/2014/main" id="{7E41FF7E-0642-ED43-BF36-6F4C4C4A2BE9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>
            <a:off x="260606" y="4478953"/>
            <a:ext cx="4785278" cy="2148599"/>
          </a:xfrm>
          <a:prstGeom prst="rect">
            <a:avLst/>
          </a:prstGeom>
        </p:spPr>
      </p:pic>
      <p:pic>
        <p:nvPicPr>
          <p:cNvPr id="11" name="Pattern Top">
            <a:extLst>
              <a:ext uri="{FF2B5EF4-FFF2-40B4-BE49-F238E27FC236}">
                <a16:creationId xmlns:a16="http://schemas.microsoft.com/office/drawing/2014/main" id="{6124DACD-3877-F440-9547-FC58D4D8F16B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 flipV="1">
            <a:off x="260883" y="-43952"/>
            <a:ext cx="4785278" cy="2148599"/>
          </a:xfrm>
          <a:prstGeom prst="rect">
            <a:avLst/>
          </a:prstGeom>
        </p:spPr>
      </p:pic>
      <p:pic>
        <p:nvPicPr>
          <p:cNvPr id="4" name="Maroon Banner">
            <a:extLst>
              <a:ext uri="{FF2B5EF4-FFF2-40B4-BE49-F238E27FC236}">
                <a16:creationId xmlns:a16="http://schemas.microsoft.com/office/drawing/2014/main" id="{011D927B-294B-9142-D12A-08A577F8979A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675" t="66265" r="9774" b="6982"/>
          <a:stretch/>
        </p:blipFill>
        <p:spPr>
          <a:xfrm>
            <a:off x="-7951" y="-2"/>
            <a:ext cx="12204000" cy="1410835"/>
          </a:xfrm>
          <a:prstGeom prst="rect">
            <a:avLst/>
          </a:prstGeom>
        </p:spPr>
      </p:pic>
      <p:pic>
        <p:nvPicPr>
          <p:cNvPr id="6" name="SU Logo">
            <a:extLst>
              <a:ext uri="{FF2B5EF4-FFF2-40B4-BE49-F238E27FC236}">
                <a16:creationId xmlns:a16="http://schemas.microsoft.com/office/drawing/2014/main" id="{C79BD1A6-E2E5-8AFF-1C5E-4E48D9AD9C6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584456" y="1"/>
            <a:ext cx="2609736" cy="1410832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4799" y="1701053"/>
            <a:ext cx="6474047" cy="4797998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C67055D-7861-6C38-2642-820C3E8B3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523" y="2162753"/>
            <a:ext cx="4639444" cy="225817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41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776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">
            <a:extLst>
              <a:ext uri="{FF2B5EF4-FFF2-40B4-BE49-F238E27FC236}">
                <a16:creationId xmlns:a16="http://schemas.microsoft.com/office/drawing/2014/main" id="{9ED6FEF4-BAF3-0D66-B6BF-B81560E0E5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"/>
            <a:ext cx="12192000" cy="68580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endParaRPr lang="en-US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00954"/>
            <a:ext cx="4411640" cy="145608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8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lid maroon backgrou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FBB9BB2-B12A-6B43-D83C-0CF7C73989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04928" y="7654"/>
            <a:ext cx="2187072" cy="6866389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E75E6900-34EA-B252-FDC5-6373F9E100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42" y="3429000"/>
            <a:ext cx="8917172" cy="145608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9BC7BE7-92CB-84E6-6352-F8D05593BDF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32" y="111381"/>
            <a:ext cx="2608376" cy="141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2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7907" y="1707775"/>
            <a:ext cx="11489673" cy="4785173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907" y="266387"/>
            <a:ext cx="8903670" cy="101917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white bg with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ttern">
            <a:extLst>
              <a:ext uri="{FF2B5EF4-FFF2-40B4-BE49-F238E27FC236}">
                <a16:creationId xmlns:a16="http://schemas.microsoft.com/office/drawing/2014/main" id="{92A5C720-0429-4541-B977-B6E1AE463E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" y="1417674"/>
            <a:ext cx="12190620" cy="5180748"/>
          </a:xfrm>
          <a:prstGeom prst="rect">
            <a:avLst/>
          </a:prstGeom>
        </p:spPr>
      </p:pic>
      <p:sp>
        <p:nvSpPr>
          <p:cNvPr id="4" name="Content Placeholder ">
            <a:extLst>
              <a:ext uri="{FF2B5EF4-FFF2-40B4-BE49-F238E27FC236}">
                <a16:creationId xmlns:a16="http://schemas.microsoft.com/office/drawing/2014/main" id="{4A0A04E6-82A6-6342-BC69-1852DDFBAB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7329" y="1701053"/>
            <a:ext cx="11506253" cy="4793876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329" y="266387"/>
            <a:ext cx="8902997" cy="101917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9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  <p15:guide id="2" orient="horz" pos="8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 on white bg with pattern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ttern">
            <a:extLst>
              <a:ext uri="{FF2B5EF4-FFF2-40B4-BE49-F238E27FC236}">
                <a16:creationId xmlns:a16="http://schemas.microsoft.com/office/drawing/2014/main" id="{4232ACA5-F913-4C40-9156-9574AC8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" y="1417790"/>
            <a:ext cx="4041984" cy="5180631"/>
          </a:xfrm>
          <a:prstGeom prst="rect">
            <a:avLst/>
          </a:prstGeom>
        </p:spPr>
      </p:pic>
      <p:sp>
        <p:nvSpPr>
          <p:cNvPr id="13" name="Content Placeholder ">
            <a:extLst>
              <a:ext uri="{FF2B5EF4-FFF2-40B4-BE49-F238E27FC236}">
                <a16:creationId xmlns:a16="http://schemas.microsoft.com/office/drawing/2014/main" id="{297102B3-ABBC-8342-9686-98DDA2B5D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98506" y="1701053"/>
            <a:ext cx="7553252" cy="4797183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14" name="Sub-heading">
            <a:extLst>
              <a:ext uri="{FF2B5EF4-FFF2-40B4-BE49-F238E27FC236}">
                <a16:creationId xmlns:a16="http://schemas.microsoft.com/office/drawing/2014/main" id="{F0A305C8-DF3E-DB45-9F64-CF839254AA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242" y="1701053"/>
            <a:ext cx="3703121" cy="4797183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 lang="en-GB" sz="2800" b="1" i="0" kern="1200" dirty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>
                <a:cs typeface="+mn-cs"/>
              </a:rPr>
              <a:t>Sub-heading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42" y="265295"/>
            <a:ext cx="8910084" cy="101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l layout slide on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hite Rectangle">
            <a:extLst>
              <a:ext uri="{FF2B5EF4-FFF2-40B4-BE49-F238E27FC236}">
                <a16:creationId xmlns:a16="http://schemas.microsoft.com/office/drawing/2014/main" id="{948D6589-07BC-504A-9A95-293D1FAB3969}"/>
              </a:ext>
            </a:extLst>
          </p:cNvPr>
          <p:cNvSpPr/>
          <p:nvPr userDrawn="1"/>
        </p:nvSpPr>
        <p:spPr>
          <a:xfrm>
            <a:off x="0" y="0"/>
            <a:ext cx="12192000" cy="1338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 2">
            <a:extLst>
              <a:ext uri="{FF2B5EF4-FFF2-40B4-BE49-F238E27FC236}">
                <a16:creationId xmlns:a16="http://schemas.microsoft.com/office/drawing/2014/main" id="{2FCD4CF8-0C12-EA43-B791-77B95BE3B8A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05552" y="1701053"/>
            <a:ext cx="5546206" cy="4788936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i="1">
                <a:solidFill>
                  <a:schemeClr val="tx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A21EA00-5D4A-874F-9DE9-2C510BCA99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05550" y="219918"/>
            <a:ext cx="5546208" cy="1019176"/>
          </a:xfrm>
        </p:spPr>
        <p:txBody>
          <a:bodyPr/>
          <a:lstStyle>
            <a:lvl1pPr marL="0" indent="0">
              <a:buFontTx/>
              <a:buNone/>
              <a:defRPr lang="en-GB" sz="3200" b="1" i="1" kern="1200" dirty="0" smtClean="0">
                <a:solidFill>
                  <a:schemeClr val="accent1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TITLE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711302C3-77CD-E045-AC17-217A8FF652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242" y="1701053"/>
            <a:ext cx="5546208" cy="4788936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D74D22F-7C30-804B-B618-3432E30FA7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42" y="219918"/>
            <a:ext cx="5546209" cy="101917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8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slide on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White Rectangle">
            <a:extLst>
              <a:ext uri="{FF2B5EF4-FFF2-40B4-BE49-F238E27FC236}">
                <a16:creationId xmlns:a16="http://schemas.microsoft.com/office/drawing/2014/main" id="{AF7E239E-9757-3248-A127-4F42F0637408}"/>
              </a:ext>
            </a:extLst>
          </p:cNvPr>
          <p:cNvSpPr/>
          <p:nvPr userDrawn="1"/>
        </p:nvSpPr>
        <p:spPr>
          <a:xfrm>
            <a:off x="0" y="0"/>
            <a:ext cx="12192000" cy="1338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B59F022-8EBD-944D-810D-855A24D6A26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253778" y="1701053"/>
            <a:ext cx="3600000" cy="4797184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i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6C5C79B-1FC7-684E-8098-DD6B7E0A01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3778" y="216396"/>
            <a:ext cx="3600000" cy="1067301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accent1"/>
                </a:solidFill>
                <a:latin typeface="Trebuchet MS" panose="020B0703020202090204" pitchFamily="34" charset="0"/>
              </a:defRPr>
            </a:lvl1pPr>
            <a:lvl2pPr marL="4572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2pPr>
            <a:lvl3pPr marL="9144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3pPr>
            <a:lvl4pPr marL="13716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4pPr>
            <a:lvl5pPr marL="1828800" indent="0" algn="l">
              <a:buFontTx/>
              <a:buNone/>
              <a:defRPr sz="3200" i="1">
                <a:solidFill>
                  <a:schemeClr val="accent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/>
              <a:t>CLICK TO EDIT TITLE </a:t>
            </a:r>
          </a:p>
        </p:txBody>
      </p:sp>
      <p:sp>
        <p:nvSpPr>
          <p:cNvPr id="14" name="Content Placeholder  2">
            <a:extLst>
              <a:ext uri="{FF2B5EF4-FFF2-40B4-BE49-F238E27FC236}">
                <a16:creationId xmlns:a16="http://schemas.microsoft.com/office/drawing/2014/main" id="{4BF8A05F-FD1D-CD48-A3CF-DE8AF43F69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97619" y="1701053"/>
            <a:ext cx="3599998" cy="4797184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i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5BE914C9-9E29-9D45-8E51-BE422FBBE2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97618" y="215776"/>
            <a:ext cx="3600000" cy="106042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accent1"/>
                </a:solidFill>
                <a:latin typeface="Trebuchet MS" panose="020B0703020202090204" pitchFamily="34" charset="0"/>
              </a:defRPr>
            </a:lvl1pPr>
            <a:lvl2pPr marL="4572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2pPr>
            <a:lvl3pPr marL="9144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3pPr>
            <a:lvl4pPr marL="13716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4pPr>
            <a:lvl5pPr marL="1828800" indent="0" algn="l">
              <a:buFontTx/>
              <a:buNone/>
              <a:defRPr sz="3200" i="1">
                <a:solidFill>
                  <a:schemeClr val="accent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/>
              <a:t>CLICK TO EDIT TITLE 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1458" y="1701053"/>
            <a:ext cx="3600000" cy="4797184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A2B4331-7730-C944-82F4-41B3F12BA6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458" y="215776"/>
            <a:ext cx="3600000" cy="106042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accent1"/>
                </a:solidFill>
                <a:latin typeface="Trebuchet MS" panose="020B0703020202090204" pitchFamily="34" charset="0"/>
              </a:defRPr>
            </a:lvl1pPr>
            <a:lvl2pPr marL="4572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2pPr>
            <a:lvl3pPr marL="9144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3pPr>
            <a:lvl4pPr marL="1371600" indent="0">
              <a:buFontTx/>
              <a:buNone/>
              <a:defRPr b="1" i="1">
                <a:solidFill>
                  <a:schemeClr val="accent1"/>
                </a:solidFill>
                <a:latin typeface="Trebuchet MS" panose="020B0703020202090204" pitchFamily="34" charset="0"/>
              </a:defRPr>
            </a:lvl4pPr>
            <a:lvl5pPr marL="1828800" indent="0" algn="l">
              <a:buFontTx/>
              <a:buNone/>
              <a:defRPr sz="3200" i="1">
                <a:solidFill>
                  <a:schemeClr val="accent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055648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on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ttern Bottom">
            <a:extLst>
              <a:ext uri="{FF2B5EF4-FFF2-40B4-BE49-F238E27FC236}">
                <a16:creationId xmlns:a16="http://schemas.microsoft.com/office/drawing/2014/main" id="{7E41FF7E-0642-ED43-BF36-6F4C4C4A2BE9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>
            <a:off x="260606" y="4478953"/>
            <a:ext cx="4785278" cy="2148599"/>
          </a:xfrm>
          <a:prstGeom prst="rect">
            <a:avLst/>
          </a:prstGeom>
        </p:spPr>
      </p:pic>
      <p:pic>
        <p:nvPicPr>
          <p:cNvPr id="11" name="Pattern Top">
            <a:extLst>
              <a:ext uri="{FF2B5EF4-FFF2-40B4-BE49-F238E27FC236}">
                <a16:creationId xmlns:a16="http://schemas.microsoft.com/office/drawing/2014/main" id="{6124DACD-3877-F440-9547-FC58D4D8F16B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866" t="5503" r="48528" b="71220"/>
          <a:stretch/>
        </p:blipFill>
        <p:spPr>
          <a:xfrm flipV="1">
            <a:off x="260883" y="-43952"/>
            <a:ext cx="4785278" cy="2148599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4800" y="1701053"/>
            <a:ext cx="6474045" cy="4786833"/>
          </a:xfrm>
        </p:spPr>
        <p:txBody>
          <a:bodyPr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Content placeholder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523" y="2162753"/>
            <a:ext cx="4639444" cy="225817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1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white bg with maroon bann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oon Banner">
            <a:extLst>
              <a:ext uri="{FF2B5EF4-FFF2-40B4-BE49-F238E27FC236}">
                <a16:creationId xmlns:a16="http://schemas.microsoft.com/office/drawing/2014/main" id="{6167D968-35CA-1DB8-1B74-50521DED38AD}"/>
              </a:ext>
            </a:extLst>
          </p:cNvPr>
          <p:cNvPicPr>
            <a:picLocks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735" t="68607" r="9714" b="8720"/>
          <a:stretch/>
        </p:blipFill>
        <p:spPr>
          <a:xfrm>
            <a:off x="-7951" y="5669751"/>
            <a:ext cx="12204000" cy="1195743"/>
          </a:xfrm>
          <a:prstGeom prst="rect">
            <a:avLst/>
          </a:prstGeom>
        </p:spPr>
      </p:pic>
      <p:pic>
        <p:nvPicPr>
          <p:cNvPr id="8" name="SU Logo">
            <a:extLst>
              <a:ext uri="{FF2B5EF4-FFF2-40B4-BE49-F238E27FC236}">
                <a16:creationId xmlns:a16="http://schemas.microsoft.com/office/drawing/2014/main" id="{9A31297D-9031-1678-3B32-24C6FFF8A50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684670" y="5669752"/>
            <a:ext cx="2160000" cy="1167700"/>
          </a:xfrm>
          <a:prstGeom prst="rect">
            <a:avLst/>
          </a:prstGeom>
        </p:spPr>
      </p:pic>
      <p:sp>
        <p:nvSpPr>
          <p:cNvPr id="10" name="Content Placeholder ">
            <a:extLst>
              <a:ext uri="{FF2B5EF4-FFF2-40B4-BE49-F238E27FC236}">
                <a16:creationId xmlns:a16="http://schemas.microsoft.com/office/drawing/2014/main" id="{1E5D113C-3036-C842-BC1F-5B0180C05F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241" y="1697394"/>
            <a:ext cx="11504429" cy="3781503"/>
          </a:xfrm>
        </p:spPr>
        <p:txBody>
          <a:bodyPr>
            <a:normAutofit lnSpcReduction="10000"/>
          </a:bodyPr>
          <a:lstStyle/>
          <a:p>
            <a:r>
              <a:rPr lang="en-GB"/>
              <a:t>Content placeholder</a:t>
            </a:r>
          </a:p>
        </p:txBody>
      </p:sp>
      <p:sp>
        <p:nvSpPr>
          <p:cNvPr id="7" name="White.Banner.Top">
            <a:extLst>
              <a:ext uri="{FF2B5EF4-FFF2-40B4-BE49-F238E27FC236}">
                <a16:creationId xmlns:a16="http://schemas.microsoft.com/office/drawing/2014/main" id="{C181FDE8-2CDE-9B53-F6F0-DC7BB4C9FF0A}"/>
              </a:ext>
            </a:extLst>
          </p:cNvPr>
          <p:cNvSpPr/>
          <p:nvPr userDrawn="1"/>
        </p:nvSpPr>
        <p:spPr>
          <a:xfrm>
            <a:off x="0" y="-1"/>
            <a:ext cx="12192000" cy="1418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F38FE0C-DEEE-374F-87A7-4115B8F04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621" y="272383"/>
            <a:ext cx="11495049" cy="101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Gold strip">
            <a:extLst>
              <a:ext uri="{FF2B5EF4-FFF2-40B4-BE49-F238E27FC236}">
                <a16:creationId xmlns:a16="http://schemas.microsoft.com/office/drawing/2014/main" id="{B7788DC2-C383-B063-CAF1-06925BC59BE4}"/>
              </a:ext>
            </a:extLst>
          </p:cNvPr>
          <p:cNvSpPr/>
          <p:nvPr userDrawn="1"/>
        </p:nvSpPr>
        <p:spPr>
          <a:xfrm>
            <a:off x="0" y="-10274"/>
            <a:ext cx="12192000" cy="2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1EB4AFB9-AD46-D1E1-906D-A134828DBB34}"/>
              </a:ext>
            </a:extLst>
          </p:cNvPr>
          <p:cNvSpPr txBox="1">
            <a:spLocks/>
          </p:cNvSpPr>
          <p:nvPr userDrawn="1"/>
        </p:nvSpPr>
        <p:spPr>
          <a:xfrm>
            <a:off x="515938" y="6597651"/>
            <a:ext cx="11125200" cy="26649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Tx/>
              <a:buNone/>
              <a:defRPr lang="en-GB" sz="1000" b="1" i="0" kern="1200" dirty="0">
                <a:solidFill>
                  <a:schemeClr val="accent1"/>
                </a:solidFill>
                <a:latin typeface="Trebuchet MS" panose="020B070302020209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000" b="0" i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23EA05-838C-E5C6-2C9D-1239932B0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7329" y="5851917"/>
            <a:ext cx="9238881" cy="80337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text </a:t>
            </a:r>
          </a:p>
        </p:txBody>
      </p:sp>
    </p:spTree>
    <p:extLst>
      <p:ext uri="{BB962C8B-B14F-4D97-AF65-F5344CB8AC3E}">
        <p14:creationId xmlns:p14="http://schemas.microsoft.com/office/powerpoint/2010/main" val="404309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White.Strip.Footer">
            <a:extLst>
              <a:ext uri="{FF2B5EF4-FFF2-40B4-BE49-F238E27FC236}">
                <a16:creationId xmlns:a16="http://schemas.microsoft.com/office/drawing/2014/main" id="{CA1C759E-C34F-40B0-240D-BD3B24826B0B}"/>
              </a:ext>
            </a:extLst>
          </p:cNvPr>
          <p:cNvSpPr/>
          <p:nvPr userDrawn="1"/>
        </p:nvSpPr>
        <p:spPr>
          <a:xfrm>
            <a:off x="0" y="6585222"/>
            <a:ext cx="12192000" cy="275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">
            <a:extLst>
              <a:ext uri="{FF2B5EF4-FFF2-40B4-BE49-F238E27FC236}">
                <a16:creationId xmlns:a16="http://schemas.microsoft.com/office/drawing/2014/main" id="{5DE18A1C-E612-604E-AA9F-9A73E465BA68}"/>
              </a:ext>
            </a:extLst>
          </p:cNvPr>
          <p:cNvSpPr txBox="1">
            <a:spLocks/>
          </p:cNvSpPr>
          <p:nvPr userDrawn="1"/>
        </p:nvSpPr>
        <p:spPr>
          <a:xfrm>
            <a:off x="515938" y="6597651"/>
            <a:ext cx="11125200" cy="26649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Tx/>
              <a:buNone/>
              <a:defRPr lang="en-GB" sz="1000" b="1" i="0" kern="1200" dirty="0">
                <a:solidFill>
                  <a:schemeClr val="accent1"/>
                </a:solidFill>
                <a:latin typeface="Trebuchet MS" panose="020B070302020209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00" b="0" i="0">
                <a:solidFill>
                  <a:schemeClr val="accent1"/>
                </a:solidFill>
                <a:latin typeface="Trebuchet MS" panose="020B0703020202090204" pitchFamily="34" charset="0"/>
              </a:rPr>
              <a:t>Division. Centre. Unit Name</a:t>
            </a:r>
          </a:p>
        </p:txBody>
      </p:sp>
      <p:cxnSp>
        <p:nvCxnSpPr>
          <p:cNvPr id="7" name="Gold line">
            <a:extLst>
              <a:ext uri="{FF2B5EF4-FFF2-40B4-BE49-F238E27FC236}">
                <a16:creationId xmlns:a16="http://schemas.microsoft.com/office/drawing/2014/main" id="{3693D1F9-4515-3318-7EC4-D360748AA11D}"/>
              </a:ext>
            </a:extLst>
          </p:cNvPr>
          <p:cNvCxnSpPr>
            <a:cxnSpLocks/>
          </p:cNvCxnSpPr>
          <p:nvPr userDrawn="1"/>
        </p:nvCxnSpPr>
        <p:spPr>
          <a:xfrm>
            <a:off x="0" y="6590156"/>
            <a:ext cx="12192000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301AC438-5C4B-A74B-973C-02E8105BD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42" y="1708280"/>
            <a:ext cx="11511516" cy="4782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White.Banner.Top">
            <a:extLst>
              <a:ext uri="{FF2B5EF4-FFF2-40B4-BE49-F238E27FC236}">
                <a16:creationId xmlns:a16="http://schemas.microsoft.com/office/drawing/2014/main" id="{D70D17EB-87E2-EC45-B0B0-B16E5C2558F6}"/>
              </a:ext>
            </a:extLst>
          </p:cNvPr>
          <p:cNvSpPr/>
          <p:nvPr userDrawn="1"/>
        </p:nvSpPr>
        <p:spPr>
          <a:xfrm>
            <a:off x="0" y="-1"/>
            <a:ext cx="12192000" cy="1418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SU Logo">
            <a:extLst>
              <a:ext uri="{FF2B5EF4-FFF2-40B4-BE49-F238E27FC236}">
                <a16:creationId xmlns:a16="http://schemas.microsoft.com/office/drawing/2014/main" id="{D9086DBD-5A09-A082-83CD-FF70F4F45CF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9584456" y="701"/>
            <a:ext cx="2609737" cy="1409432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EC044E2A-3062-F245-818F-F465A048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49" y="265152"/>
            <a:ext cx="8903973" cy="1052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17" name="Straight Connector 16" hidden="1">
            <a:extLst>
              <a:ext uri="{FF2B5EF4-FFF2-40B4-BE49-F238E27FC236}">
                <a16:creationId xmlns:a16="http://schemas.microsoft.com/office/drawing/2014/main" id="{D5D9A9DC-00EF-2E31-9F03-326088DB4048}"/>
              </a:ext>
            </a:extLst>
          </p:cNvPr>
          <p:cNvCxnSpPr/>
          <p:nvPr userDrawn="1"/>
        </p:nvCxnSpPr>
        <p:spPr>
          <a:xfrm>
            <a:off x="-355601" y="1413743"/>
            <a:ext cx="139264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FFDA071B-3A7E-3265-CD6B-8B290A273793}"/>
              </a:ext>
            </a:extLst>
          </p:cNvPr>
          <p:cNvSpPr/>
          <p:nvPr userDrawn="1"/>
        </p:nvSpPr>
        <p:spPr>
          <a:xfrm>
            <a:off x="340242" y="354420"/>
            <a:ext cx="11511517" cy="614289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22D32F58-0A4C-7878-21CF-B413B294E22E}"/>
              </a:ext>
            </a:extLst>
          </p:cNvPr>
          <p:cNvSpPr/>
          <p:nvPr userDrawn="1"/>
        </p:nvSpPr>
        <p:spPr>
          <a:xfrm>
            <a:off x="9584456" y="313273"/>
            <a:ext cx="342272" cy="34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 hidden="1">
            <a:extLst>
              <a:ext uri="{FF2B5EF4-FFF2-40B4-BE49-F238E27FC236}">
                <a16:creationId xmlns:a16="http://schemas.microsoft.com/office/drawing/2014/main" id="{FA2AA88C-E7FB-D2AE-FFF2-E135C26E6D42}"/>
              </a:ext>
            </a:extLst>
          </p:cNvPr>
          <p:cNvCxnSpPr/>
          <p:nvPr userDrawn="1"/>
        </p:nvCxnSpPr>
        <p:spPr>
          <a:xfrm>
            <a:off x="9249110" y="-425303"/>
            <a:ext cx="0" cy="7549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BBA097D7-678A-F0BE-FE91-E7E8F3A9FBFD}"/>
              </a:ext>
            </a:extLst>
          </p:cNvPr>
          <p:cNvSpPr/>
          <p:nvPr userDrawn="1"/>
        </p:nvSpPr>
        <p:spPr>
          <a:xfrm>
            <a:off x="9262234" y="6504999"/>
            <a:ext cx="342272" cy="34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 hidden="1">
            <a:extLst>
              <a:ext uri="{FF2B5EF4-FFF2-40B4-BE49-F238E27FC236}">
                <a16:creationId xmlns:a16="http://schemas.microsoft.com/office/drawing/2014/main" id="{B48ACC47-CB5D-F4B3-89E0-DFC2258C411D}"/>
              </a:ext>
            </a:extLst>
          </p:cNvPr>
          <p:cNvCxnSpPr/>
          <p:nvPr userDrawn="1"/>
        </p:nvCxnSpPr>
        <p:spPr>
          <a:xfrm>
            <a:off x="-355058" y="1697394"/>
            <a:ext cx="1353234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1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697" r:id="rId3"/>
    <p:sldLayoutId id="2147483725" r:id="rId4"/>
    <p:sldLayoutId id="2147483712" r:id="rId5"/>
    <p:sldLayoutId id="2147483716" r:id="rId6"/>
    <p:sldLayoutId id="2147483741" r:id="rId7"/>
    <p:sldLayoutId id="2147483729" r:id="rId8"/>
    <p:sldLayoutId id="2147483769" r:id="rId9"/>
    <p:sldLayoutId id="2147483768" r:id="rId10"/>
    <p:sldLayoutId id="2147483757" r:id="rId11"/>
    <p:sldLayoutId id="2147483760" r:id="rId12"/>
    <p:sldLayoutId id="2147483761" r:id="rId13"/>
    <p:sldLayoutId id="2147483764" r:id="rId14"/>
    <p:sldLayoutId id="2147483756" r:id="rId15"/>
    <p:sldLayoutId id="2147483765" r:id="rId16"/>
    <p:sldLayoutId id="2147483766" r:id="rId17"/>
    <p:sldLayoutId id="2147483755" r:id="rId18"/>
    <p:sldLayoutId id="21474837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95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pos="7333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5.svg"/><Relationship Id="rId4" Type="http://schemas.openxmlformats.org/officeDocument/2006/relationships/image" Target="../media/image1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jpe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5.svg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4D0781-1DA8-FDB7-FABB-EF08A20EBD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9382998-1525-CB90-FD23-947A67D502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172" y="-361145"/>
            <a:ext cx="12305869" cy="3790815"/>
            <a:chOff x="-8172" y="-361145"/>
            <a:chExt cx="12305869" cy="3790815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4405B3FB-CC1B-40FE-8C78-EB7054A3CEB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478106" y="-361145"/>
              <a:ext cx="1819591" cy="3790815"/>
            </a:xfrm>
            <a:prstGeom prst="rect">
              <a:avLst/>
            </a:prstGeom>
          </p:spPr>
        </p:pic>
        <p:sp>
          <p:nvSpPr>
            <p:cNvPr id="13" name="Gradient overlay">
              <a:extLst>
                <a:ext uri="{FF2B5EF4-FFF2-40B4-BE49-F238E27FC236}">
                  <a16:creationId xmlns:a16="http://schemas.microsoft.com/office/drawing/2014/main" id="{9B4A3B70-05FE-987A-2A83-E0DD9C9017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-8172" y="2"/>
              <a:ext cx="12200169" cy="1862966"/>
            </a:xfrm>
            <a:prstGeom prst="rect">
              <a:avLst/>
            </a:prstGeom>
            <a:gradFill flip="none" rotWithShape="1">
              <a:gsLst>
                <a:gs pos="50000">
                  <a:schemeClr val="bg1">
                    <a:alpha val="0"/>
                    <a:lumMod val="0"/>
                  </a:schemeClr>
                </a:gs>
                <a:gs pos="100000">
                  <a:srgbClr val="000000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14" name="SU Logo">
              <a:extLst>
                <a:ext uri="{FF2B5EF4-FFF2-40B4-BE49-F238E27FC236}">
                  <a16:creationId xmlns:a16="http://schemas.microsoft.com/office/drawing/2014/main" id="{D9F0FF84-540A-4A84-DB71-33D6DE9E7C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251" y="-1166"/>
              <a:ext cx="2780212" cy="1502988"/>
            </a:xfrm>
            <a:prstGeom prst="rect">
              <a:avLst/>
            </a:prstGeom>
          </p:spPr>
        </p:pic>
      </p:grpSp>
      <p:sp>
        <p:nvSpPr>
          <p:cNvPr id="15" name="Photo by ...">
            <a:extLst>
              <a:ext uri="{FF2B5EF4-FFF2-40B4-BE49-F238E27FC236}">
                <a16:creationId xmlns:a16="http://schemas.microsoft.com/office/drawing/2014/main" id="{F038559E-42AD-AF5F-64FD-D66D4CC469A7}"/>
              </a:ext>
            </a:extLst>
          </p:cNvPr>
          <p:cNvSpPr txBox="1"/>
          <p:nvPr/>
        </p:nvSpPr>
        <p:spPr>
          <a:xfrm>
            <a:off x="9987402" y="5888548"/>
            <a:ext cx="14331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>
                <a:solidFill>
                  <a:schemeClr val="bg1">
                    <a:lumMod val="75000"/>
                  </a:schemeClr>
                </a:solidFill>
                <a:latin typeface="Trebuchet MS" panose="020B0703020202090204" pitchFamily="34" charset="0"/>
              </a:rPr>
              <a:t>Photo by Stefan Els</a:t>
            </a:r>
          </a:p>
        </p:txBody>
      </p:sp>
      <p:sp>
        <p:nvSpPr>
          <p:cNvPr id="2" name="Round Single Corner of Rectangle 1">
            <a:extLst>
              <a:ext uri="{FF2B5EF4-FFF2-40B4-BE49-F238E27FC236}">
                <a16:creationId xmlns:a16="http://schemas.microsoft.com/office/drawing/2014/main" id="{17F9DBEB-7DD3-0F58-1E55-15059BB62FE6}"/>
              </a:ext>
            </a:extLst>
          </p:cNvPr>
          <p:cNvSpPr/>
          <p:nvPr/>
        </p:nvSpPr>
        <p:spPr>
          <a:xfrm flipV="1">
            <a:off x="8172" y="2232080"/>
            <a:ext cx="12192000" cy="3961211"/>
          </a:xfrm>
          <a:prstGeom prst="round1Rect">
            <a:avLst>
              <a:gd name="adj" fmla="val 32213"/>
            </a:avLst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">
            <a:extLst>
              <a:ext uri="{FF2B5EF4-FFF2-40B4-BE49-F238E27FC236}">
                <a16:creationId xmlns:a16="http://schemas.microsoft.com/office/drawing/2014/main" id="{92DE41CF-773F-99BF-F1B1-B02016614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81" y="2330389"/>
            <a:ext cx="8155900" cy="149237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South African Sign Language </a:t>
            </a:r>
            <a:br>
              <a:rPr lang="en-US" sz="4000" dirty="0">
                <a:latin typeface="Trebuchet MS"/>
              </a:rPr>
            </a:br>
            <a:r>
              <a:rPr lang="en-US" sz="4000" dirty="0">
                <a:latin typeface="Trebuchet MS"/>
              </a:rPr>
              <a:t>(SASL) Resources)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F08929-21C6-0E07-A740-EFD63EDF4CB3}"/>
              </a:ext>
            </a:extLst>
          </p:cNvPr>
          <p:cNvSpPr txBox="1"/>
          <p:nvPr/>
        </p:nvSpPr>
        <p:spPr>
          <a:xfrm>
            <a:off x="562888" y="4321846"/>
            <a:ext cx="967518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Private Sector and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Higher Education Initiatives</a:t>
            </a:r>
          </a:p>
        </p:txBody>
      </p:sp>
      <p:pic>
        <p:nvPicPr>
          <p:cNvPr id="3" name="Picture 2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E897E0CE-86EC-0252-140A-7F3541550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6" y="5390598"/>
            <a:ext cx="1529074" cy="14674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8715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9BD72-EF03-344E-DB5A-22C7DFFDC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C4292CE-5284-7359-8F4D-0F2D690C1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Higher Education Resources [1]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6EEAAB-DE5E-D354-FB2A-AA33772E1B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242" y="1715165"/>
            <a:ext cx="11182009" cy="3763733"/>
          </a:xfrm>
        </p:spPr>
        <p:txBody>
          <a:bodyPr>
            <a:normAutofit/>
          </a:bodyPr>
          <a:lstStyle/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Durban University of Technology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SASL translations for emergency communications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North-West University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Courses in SASL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Rhodes University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Dictionary resource mentioned in talks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Sol Plaatje University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Courses in SASL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Stellenbosch University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Courses in SASL, SASL corpus creation, SASL teaching material</a:t>
            </a:r>
          </a:p>
          <a:p>
            <a:endParaRPr lang="en-US" dirty="0"/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7135F224-82A6-4C98-B5C5-8A481F898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5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9BE10-FBE4-2107-4CAE-442BBA14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9B1107-7C52-5A48-609A-26AFE8CC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Higher Education Resources [2]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A69FA7-3250-3381-0271-F740F4D196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242" y="1715165"/>
            <a:ext cx="11182009" cy="3763733"/>
          </a:xfrm>
        </p:spPr>
        <p:txBody>
          <a:bodyPr>
            <a:normAutofit lnSpcReduction="10000"/>
          </a:bodyPr>
          <a:lstStyle/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University of Cape Town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Website translated into SASL and SASL teaching initiatives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University of South Africa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Research collaboration with Deaf community members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University of the Free State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SASL toponymic corpus projects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University of Johannesburg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Wearable glove technology converting SASL to text/speech</a:t>
            </a:r>
          </a:p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University of Limpopo</a:t>
            </a:r>
            <a:r>
              <a:rPr lang="en-US" dirty="0">
                <a:latin typeface="Trebuchet MS"/>
              </a:rPr>
              <a:t>: </a:t>
            </a:r>
            <a:r>
              <a:rPr lang="en-US" b="0" dirty="0">
                <a:latin typeface="Trebuchet MS"/>
              </a:rPr>
              <a:t>SASL office and plans for a term bank</a:t>
            </a:r>
          </a:p>
          <a:p>
            <a:endParaRPr lang="en-US" dirty="0"/>
          </a:p>
        </p:txBody>
      </p:sp>
      <p:pic>
        <p:nvPicPr>
          <p:cNvPr id="3" name="Picture 2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F7734585-DBBB-E521-1358-5CF7FCED9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71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221EF-A86C-2318-D74B-8E48FC15D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075EC2-69CD-A8F1-7F2A-229C3F028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Higher Education Resources [3]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9F3A73-94F8-3E98-DC1A-A684732116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8802" y="1291559"/>
            <a:ext cx="11182009" cy="3763733"/>
          </a:xfrm>
        </p:spPr>
        <p:txBody>
          <a:bodyPr>
            <a:normAutofit/>
          </a:bodyPr>
          <a:lstStyle/>
          <a:p>
            <a:pPr marL="354013" indent="-354013"/>
            <a:r>
              <a:rPr lang="en-US" dirty="0">
                <a:latin typeface="Trebuchet MS"/>
                <a:cs typeface="Arial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  <a:ea typeface="Calibri"/>
                <a:cs typeface="Calibri"/>
              </a:rPr>
              <a:t>University of Pretoria</a:t>
            </a:r>
            <a:r>
              <a:rPr lang="en-US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: 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Industry-focused SASL training </a:t>
            </a:r>
            <a:r>
              <a:rPr lang="en-US" b="0" dirty="0" err="1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programme</a:t>
            </a:r>
            <a:endParaRPr lang="en-US" b="0" dirty="0"/>
          </a:p>
          <a:p>
            <a:pPr marL="354013" indent="-354013"/>
            <a:r>
              <a:rPr lang="en-US" dirty="0">
                <a:latin typeface="Trebuchet MS"/>
                <a:cs typeface="Arial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  <a:ea typeface="Calibri"/>
                <a:cs typeface="Calibri"/>
              </a:rPr>
              <a:t>University of the Western Cape</a:t>
            </a:r>
            <a:r>
              <a:rPr lang="en-US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: 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Digital SASL phrasebook and </a:t>
            </a:r>
            <a:r>
              <a:rPr lang="en-US" b="0" dirty="0" err="1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SignSupport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 apps</a:t>
            </a:r>
            <a:endParaRPr lang="en-US" b="0" dirty="0"/>
          </a:p>
          <a:p>
            <a:pPr marL="354013" indent="-354013"/>
            <a:r>
              <a:rPr lang="en-US" dirty="0">
                <a:latin typeface="Trebuchet MS"/>
                <a:cs typeface="Arial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  <a:ea typeface="Calibri"/>
                <a:cs typeface="Calibri"/>
              </a:rPr>
              <a:t>University of the Witwatersrand</a:t>
            </a:r>
            <a:r>
              <a:rPr lang="en-US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: 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BA</a:t>
            </a:r>
            <a:r>
              <a:rPr lang="en-US" b="0" dirty="0">
                <a:latin typeface="Trebuchet MS"/>
                <a:cs typeface="Arial"/>
              </a:rPr>
              <a:t> 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and postgraduate SASL studies</a:t>
            </a:r>
            <a:endParaRPr lang="en-US" b="0" dirty="0"/>
          </a:p>
          <a:p>
            <a:pPr marL="354013" indent="-354013"/>
            <a:r>
              <a:rPr lang="en-US" dirty="0">
                <a:latin typeface="Trebuchet MS"/>
                <a:cs typeface="Arial"/>
              </a:rPr>
              <a:t>•	</a:t>
            </a:r>
            <a:r>
              <a:rPr lang="en-US" dirty="0">
                <a:solidFill>
                  <a:srgbClr val="461B2B"/>
                </a:solidFill>
                <a:latin typeface="Trebuchet MS"/>
                <a:ea typeface="Calibri"/>
                <a:cs typeface="Calibri"/>
              </a:rPr>
              <a:t>Walter </a:t>
            </a:r>
            <a:r>
              <a:rPr lang="en-US" dirty="0">
                <a:solidFill>
                  <a:srgbClr val="461B2B"/>
                </a:solidFill>
                <a:latin typeface="Trebuchet MS"/>
              </a:rPr>
              <a:t>Sisulu </a:t>
            </a:r>
            <a:r>
              <a:rPr lang="en-US" dirty="0">
                <a:solidFill>
                  <a:srgbClr val="461B2B"/>
                </a:solidFill>
                <a:latin typeface="Trebuchet MS"/>
                <a:ea typeface="Calibri"/>
                <a:cs typeface="Calibri"/>
              </a:rPr>
              <a:t>University</a:t>
            </a:r>
            <a:r>
              <a:rPr lang="en-US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: </a:t>
            </a:r>
            <a:r>
              <a:rPr lang="en-US" b="0" dirty="0">
                <a:latin typeface="Trebuchet MS"/>
              </a:rPr>
              <a:t>Digital avatar innovation for 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SASL</a:t>
            </a:r>
            <a:r>
              <a:rPr lang="en-US" b="0" dirty="0">
                <a:latin typeface="Trebuchet MS"/>
              </a:rPr>
              <a:t> communication</a:t>
            </a:r>
            <a:endParaRPr lang="en-US" b="0" dirty="0"/>
          </a:p>
          <a:p>
            <a:endParaRPr lang="en-US" dirty="0"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480E186F-D50C-9B26-A029-5C4CA2CC4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11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8020-AD63-05E7-F646-CC5F67144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850EC3-F37B-3907-6FE3-5E085D837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Observations</a:t>
            </a:r>
            <a:endParaRPr lang="en-US" sz="4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4DEB3E-287B-3B1F-E11F-8C8E1DEB88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242" y="1715165"/>
            <a:ext cx="11182009" cy="3763733"/>
          </a:xfrm>
        </p:spPr>
        <p:txBody>
          <a:bodyPr>
            <a:normAutofit/>
          </a:bodyPr>
          <a:lstStyle/>
          <a:p>
            <a:pPr marL="628650" indent="-628650">
              <a:lnSpc>
                <a:spcPct val="90000"/>
              </a:lnSpc>
            </a:pPr>
            <a:r>
              <a:rPr lang="en-US" b="0" dirty="0">
                <a:latin typeface="Trebuchet MS"/>
                <a:cs typeface="Arial"/>
              </a:rPr>
              <a:t>•	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Growing availability of digital SASL resources across sectors</a:t>
            </a:r>
          </a:p>
          <a:p>
            <a:pPr marL="628650" indent="-628650">
              <a:lnSpc>
                <a:spcPct val="90000"/>
              </a:lnSpc>
            </a:pPr>
            <a:r>
              <a:rPr lang="en-US" b="0" dirty="0">
                <a:latin typeface="Trebuchet MS"/>
                <a:cs typeface="Arial"/>
              </a:rPr>
              <a:t>• 	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Contributions by Deaf-led </a:t>
            </a:r>
            <a:r>
              <a:rPr lang="en-US" b="0" dirty="0" err="1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organisations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 and Deaf individuals</a:t>
            </a:r>
            <a:endParaRPr lang="en-US" b="0" dirty="0"/>
          </a:p>
          <a:p>
            <a:pPr marL="628650" indent="-628650">
              <a:lnSpc>
                <a:spcPct val="90000"/>
              </a:lnSpc>
            </a:pPr>
            <a:r>
              <a:rPr lang="en-US" b="0" dirty="0">
                <a:latin typeface="Trebuchet MS"/>
                <a:cs typeface="Arial"/>
              </a:rPr>
              <a:t>•	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Strong emphasis on accessibility, education, and advocacy</a:t>
            </a:r>
            <a:endParaRPr lang="en-US" b="0" dirty="0"/>
          </a:p>
          <a:p>
            <a:pPr marL="628650" indent="-628650">
              <a:lnSpc>
                <a:spcPct val="90000"/>
              </a:lnSpc>
            </a:pPr>
            <a:r>
              <a:rPr lang="en-US" b="0" dirty="0">
                <a:latin typeface="Trebuchet MS"/>
                <a:cs typeface="Arial"/>
              </a:rPr>
              <a:t>•	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Role of universities in corpus creation and technology development</a:t>
            </a:r>
            <a:endParaRPr lang="en-US" b="0" dirty="0"/>
          </a:p>
          <a:p>
            <a:pPr marL="628650" indent="-628650">
              <a:lnSpc>
                <a:spcPct val="90000"/>
              </a:lnSpc>
            </a:pPr>
            <a:r>
              <a:rPr lang="en-US" b="0" dirty="0">
                <a:latin typeface="Trebuchet MS"/>
                <a:cs typeface="Arial"/>
              </a:rPr>
              <a:t>•	</a:t>
            </a:r>
            <a:r>
              <a:rPr lang="en-US" b="0" dirty="0">
                <a:solidFill>
                  <a:srgbClr val="4D5356"/>
                </a:solidFill>
                <a:latin typeface="Trebuchet MS"/>
                <a:ea typeface="Calibri"/>
                <a:cs typeface="Calibri"/>
              </a:rPr>
              <a:t>Partnership opportunities exist </a:t>
            </a:r>
            <a:r>
              <a:rPr lang="en-US" b="0" dirty="0">
                <a:latin typeface="Trebuchet MS"/>
              </a:rPr>
              <a:t>between academia, NGOs, and private initiatives</a:t>
            </a:r>
            <a:endParaRPr lang="en-US" b="0" dirty="0"/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4E79FA55-75EE-360F-CE97-90790602B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12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">
            <a:extLst>
              <a:ext uri="{FF2B5EF4-FFF2-40B4-BE49-F238E27FC236}">
                <a16:creationId xmlns:a16="http://schemas.microsoft.com/office/drawing/2014/main" id="{C0B95DC7-405E-0DAE-33C4-786C54F1FC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SU shape">
            <a:extLst>
              <a:ext uri="{FF2B5EF4-FFF2-40B4-BE49-F238E27FC236}">
                <a16:creationId xmlns:a16="http://schemas.microsoft.com/office/drawing/2014/main" id="{158BEB47-8466-6EA9-429B-31B802564F90}"/>
              </a:ext>
            </a:extLst>
          </p:cNvPr>
          <p:cNvSpPr/>
          <p:nvPr/>
        </p:nvSpPr>
        <p:spPr>
          <a:xfrm>
            <a:off x="0" y="2740781"/>
            <a:ext cx="4563529" cy="2456861"/>
          </a:xfrm>
          <a:custGeom>
            <a:avLst/>
            <a:gdLst>
              <a:gd name="connsiteX0" fmla="*/ 5261811 w 5261811"/>
              <a:gd name="connsiteY0" fmla="*/ 1294820 h 2832794"/>
              <a:gd name="connsiteX1" fmla="*/ 5261482 w 5261811"/>
              <a:gd name="connsiteY1" fmla="*/ 2158836 h 2832794"/>
              <a:gd name="connsiteX2" fmla="*/ 4586436 w 5261811"/>
              <a:gd name="connsiteY2" fmla="*/ 2832794 h 2832794"/>
              <a:gd name="connsiteX3" fmla="*/ 0 w 5261811"/>
              <a:gd name="connsiteY3" fmla="*/ 2832794 h 2832794"/>
              <a:gd name="connsiteX4" fmla="*/ 0 w 5261811"/>
              <a:gd name="connsiteY4" fmla="*/ 0 h 2832794"/>
              <a:gd name="connsiteX5" fmla="*/ 5261811 w 5261811"/>
              <a:gd name="connsiteY5" fmla="*/ 0 h 2832794"/>
              <a:gd name="connsiteX6" fmla="*/ 5261811 w 5261811"/>
              <a:gd name="connsiteY6" fmla="*/ 1294820 h 28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1811" h="2832794">
                <a:moveTo>
                  <a:pt x="5261811" y="1294820"/>
                </a:moveTo>
                <a:lnTo>
                  <a:pt x="5261482" y="2158836"/>
                </a:lnTo>
                <a:cubicBezTo>
                  <a:pt x="5261373" y="2531067"/>
                  <a:pt x="4959148" y="2832794"/>
                  <a:pt x="4586436" y="2832794"/>
                </a:cubicBezTo>
                <a:lnTo>
                  <a:pt x="0" y="2832794"/>
                </a:lnTo>
                <a:lnTo>
                  <a:pt x="0" y="0"/>
                </a:lnTo>
                <a:lnTo>
                  <a:pt x="5261811" y="0"/>
                </a:lnTo>
                <a:lnTo>
                  <a:pt x="5261811" y="129482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09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Photo by ...">
            <a:extLst>
              <a:ext uri="{FF2B5EF4-FFF2-40B4-BE49-F238E27FC236}">
                <a16:creationId xmlns:a16="http://schemas.microsoft.com/office/drawing/2014/main" id="{462A99E7-3842-07D7-CA8E-041BC17CC8BF}"/>
              </a:ext>
            </a:extLst>
          </p:cNvPr>
          <p:cNvSpPr txBox="1"/>
          <p:nvPr/>
        </p:nvSpPr>
        <p:spPr>
          <a:xfrm>
            <a:off x="10689903" y="6546486"/>
            <a:ext cx="14331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>
                <a:solidFill>
                  <a:schemeClr val="bg1">
                    <a:lumMod val="95000"/>
                  </a:schemeClr>
                </a:solidFill>
                <a:latin typeface="Trebuchet MS" panose="020B0703020202090204" pitchFamily="34" charset="0"/>
              </a:rPr>
              <a:t>Photo by Stefan Els</a:t>
            </a:r>
          </a:p>
        </p:txBody>
      </p:sp>
      <p:sp>
        <p:nvSpPr>
          <p:cNvPr id="62" name="Title ">
            <a:extLst>
              <a:ext uri="{FF2B5EF4-FFF2-40B4-BE49-F238E27FC236}">
                <a16:creationId xmlns:a16="http://schemas.microsoft.com/office/drawing/2014/main" id="{8FE30489-4F84-58B6-0499-C23D7D46E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075" y="3241168"/>
            <a:ext cx="2799378" cy="1456087"/>
          </a:xfrm>
        </p:spPr>
        <p:txBody>
          <a:bodyPr/>
          <a:lstStyle/>
          <a:p>
            <a:r>
              <a:rPr lang="en-US"/>
              <a:t>Thank you</a:t>
            </a:r>
            <a:br>
              <a:rPr lang="en-US"/>
            </a:br>
            <a:r>
              <a:rPr lang="en-US" err="1"/>
              <a:t>Enkosi</a:t>
            </a:r>
            <a:br>
              <a:rPr lang="en-US"/>
            </a:br>
            <a:r>
              <a:rPr lang="en-US" err="1"/>
              <a:t>Dankie</a:t>
            </a:r>
            <a:endParaRPr lang="en-US"/>
          </a:p>
        </p:txBody>
      </p:sp>
      <p:pic>
        <p:nvPicPr>
          <p:cNvPr id="3" name="SU Logo">
            <a:extLst>
              <a:ext uri="{FF2B5EF4-FFF2-40B4-BE49-F238E27FC236}">
                <a16:creationId xmlns:a16="http://schemas.microsoft.com/office/drawing/2014/main" id="{45CDB3F8-700D-0969-D037-55ED02C621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8228" y="-35493"/>
            <a:ext cx="3053872" cy="1650933"/>
          </a:xfrm>
          <a:prstGeom prst="rect">
            <a:avLst/>
          </a:prstGeom>
        </p:spPr>
      </p:pic>
      <p:pic>
        <p:nvPicPr>
          <p:cNvPr id="6" name="Picture 5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9D5F4A70-22E3-B4BB-72E2-8B5CFE614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3026" y="1340230"/>
            <a:ext cx="1529074" cy="1467403"/>
          </a:xfrm>
          <a:prstGeom prst="ellipse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2EF2D866-1C8F-461A-AA6B-10652E56AF02}"/>
              </a:ext>
            </a:extLst>
          </p:cNvPr>
          <p:cNvSpPr txBox="1">
            <a:spLocks/>
          </p:cNvSpPr>
          <p:nvPr/>
        </p:nvSpPr>
        <p:spPr>
          <a:xfrm>
            <a:off x="349621" y="272383"/>
            <a:ext cx="11495049" cy="101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8B2346"/>
                </a:solidFill>
                <a:latin typeface="Trebuchet MS"/>
              </a:rPr>
              <a:t>Questions</a:t>
            </a:r>
            <a:endParaRPr lang="en-US" sz="4000" dirty="0">
              <a:solidFill>
                <a:srgbClr val="8B234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54B516-FDAD-B05B-4E5F-F31C4701EA9F}"/>
              </a:ext>
            </a:extLst>
          </p:cNvPr>
          <p:cNvSpPr txBox="1"/>
          <p:nvPr/>
        </p:nvSpPr>
        <p:spPr>
          <a:xfrm>
            <a:off x="349620" y="3338286"/>
            <a:ext cx="11495049" cy="2585323"/>
          </a:xfrm>
          <a:prstGeom prst="rect">
            <a:avLst/>
          </a:prstGeom>
          <a:solidFill>
            <a:srgbClr val="EAEAEA"/>
          </a:solidFill>
        </p:spPr>
        <p:txBody>
          <a:bodyPr wrap="square" rtlCol="0">
            <a:spAutoFit/>
          </a:bodyPr>
          <a:lstStyle/>
          <a:p>
            <a:pPr marL="446088" indent="-446088" defTabSz="179388">
              <a:lnSpc>
                <a:spcPct val="90000"/>
              </a:lnSpc>
            </a:pPr>
            <a:r>
              <a:rPr lang="en-US" sz="3600" dirty="0">
                <a:cs typeface="Arial"/>
              </a:rPr>
              <a:t>•	What existing resources are not yet in the inventory?</a:t>
            </a:r>
          </a:p>
          <a:p>
            <a:pPr marL="446088" indent="-446088" defTabSz="179388">
              <a:lnSpc>
                <a:spcPct val="90000"/>
              </a:lnSpc>
            </a:pPr>
            <a:endParaRPr lang="en-US" sz="3600" dirty="0">
              <a:cs typeface="Arial"/>
            </a:endParaRPr>
          </a:p>
          <a:p>
            <a:pPr marL="446088" indent="-446088" defTabSz="179388">
              <a:lnSpc>
                <a:spcPct val="90000"/>
              </a:lnSpc>
            </a:pPr>
            <a:r>
              <a:rPr lang="en-US" sz="3600" dirty="0">
                <a:cs typeface="Arial"/>
              </a:rPr>
              <a:t>•	How can the inventory be kept current?</a:t>
            </a:r>
          </a:p>
          <a:p>
            <a:pPr marL="446088" indent="-446088" defTabSz="179388">
              <a:lnSpc>
                <a:spcPct val="90000"/>
              </a:lnSpc>
            </a:pPr>
            <a:endParaRPr lang="en-US" sz="3600" dirty="0">
              <a:cs typeface="Arial"/>
            </a:endParaRPr>
          </a:p>
          <a:p>
            <a:pPr marL="446088" indent="-446088" defTabSz="179388">
              <a:lnSpc>
                <a:spcPct val="90000"/>
              </a:lnSpc>
            </a:pPr>
            <a:r>
              <a:rPr lang="en-US" sz="3600" dirty="0">
                <a:cs typeface="Arial"/>
              </a:rPr>
              <a:t>•	What kind of curatorship is required? </a:t>
            </a:r>
            <a:endParaRPr lang="en-US" sz="3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329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CDA25-F63E-4AE7-7A38-00D2E83DF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8D0DECE-7F4B-7C99-7F1F-8A3939C3DD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422A2FC-F19A-26B4-CA5F-B4958E6B5F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172" y="-361145"/>
            <a:ext cx="12305869" cy="3790815"/>
            <a:chOff x="-8172" y="-361145"/>
            <a:chExt cx="12305869" cy="3790815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1C84CBEA-5CF8-DBA5-EF5B-74C3F1C224D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478106" y="-361145"/>
              <a:ext cx="1819591" cy="3790815"/>
            </a:xfrm>
            <a:prstGeom prst="rect">
              <a:avLst/>
            </a:prstGeom>
          </p:spPr>
        </p:pic>
        <p:sp>
          <p:nvSpPr>
            <p:cNvPr id="13" name="Gradient overlay">
              <a:extLst>
                <a:ext uri="{FF2B5EF4-FFF2-40B4-BE49-F238E27FC236}">
                  <a16:creationId xmlns:a16="http://schemas.microsoft.com/office/drawing/2014/main" id="{AA543315-714F-72D1-0A76-14BD450503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-8172" y="2"/>
              <a:ext cx="12200169" cy="1862966"/>
            </a:xfrm>
            <a:prstGeom prst="rect">
              <a:avLst/>
            </a:prstGeom>
            <a:gradFill flip="none" rotWithShape="1">
              <a:gsLst>
                <a:gs pos="50000">
                  <a:schemeClr val="bg1">
                    <a:alpha val="0"/>
                    <a:lumMod val="0"/>
                  </a:schemeClr>
                </a:gs>
                <a:gs pos="100000">
                  <a:srgbClr val="000000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14" name="SU Logo">
              <a:extLst>
                <a:ext uri="{FF2B5EF4-FFF2-40B4-BE49-F238E27FC236}">
                  <a16:creationId xmlns:a16="http://schemas.microsoft.com/office/drawing/2014/main" id="{A8C2924C-FCD7-8880-956E-5ADF7494634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251" y="-1166"/>
              <a:ext cx="2780212" cy="1502988"/>
            </a:xfrm>
            <a:prstGeom prst="rect">
              <a:avLst/>
            </a:prstGeom>
          </p:spPr>
        </p:pic>
      </p:grpSp>
      <p:sp>
        <p:nvSpPr>
          <p:cNvPr id="15" name="Photo by ...">
            <a:extLst>
              <a:ext uri="{FF2B5EF4-FFF2-40B4-BE49-F238E27FC236}">
                <a16:creationId xmlns:a16="http://schemas.microsoft.com/office/drawing/2014/main" id="{FCD44907-2DB1-D3A9-3CFE-9C7A0E017C38}"/>
              </a:ext>
            </a:extLst>
          </p:cNvPr>
          <p:cNvSpPr txBox="1"/>
          <p:nvPr/>
        </p:nvSpPr>
        <p:spPr>
          <a:xfrm>
            <a:off x="9987402" y="5888548"/>
            <a:ext cx="14331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>
                <a:solidFill>
                  <a:schemeClr val="bg1">
                    <a:lumMod val="75000"/>
                  </a:schemeClr>
                </a:solidFill>
                <a:latin typeface="Trebuchet MS" panose="020B0703020202090204" pitchFamily="34" charset="0"/>
              </a:rPr>
              <a:t>Photo by Stefan Els</a:t>
            </a:r>
          </a:p>
        </p:txBody>
      </p:sp>
      <p:sp>
        <p:nvSpPr>
          <p:cNvPr id="2" name="Round Single Corner of Rectangle 1">
            <a:extLst>
              <a:ext uri="{FF2B5EF4-FFF2-40B4-BE49-F238E27FC236}">
                <a16:creationId xmlns:a16="http://schemas.microsoft.com/office/drawing/2014/main" id="{4AF6124D-B242-9220-700C-9E857599A889}"/>
              </a:ext>
            </a:extLst>
          </p:cNvPr>
          <p:cNvSpPr/>
          <p:nvPr/>
        </p:nvSpPr>
        <p:spPr>
          <a:xfrm flipV="1">
            <a:off x="8172" y="1097279"/>
            <a:ext cx="12192000" cy="5096011"/>
          </a:xfrm>
          <a:prstGeom prst="round1Rect">
            <a:avLst>
              <a:gd name="adj" fmla="val 32213"/>
            </a:avLst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">
            <a:extLst>
              <a:ext uri="{FF2B5EF4-FFF2-40B4-BE49-F238E27FC236}">
                <a16:creationId xmlns:a16="http://schemas.microsoft.com/office/drawing/2014/main" id="{6794ACEC-F7F2-6A31-7800-1EB74852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188" y="1238889"/>
            <a:ext cx="8155900" cy="149237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[Apologies for any omissions or inaccuracies]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E0427C-8586-614F-B243-A507F555ACFA}"/>
              </a:ext>
            </a:extLst>
          </p:cNvPr>
          <p:cNvSpPr txBox="1"/>
          <p:nvPr/>
        </p:nvSpPr>
        <p:spPr>
          <a:xfrm>
            <a:off x="2022346" y="4811330"/>
            <a:ext cx="422986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This is a point of departure …</a:t>
            </a:r>
          </a:p>
        </p:txBody>
      </p:sp>
      <p:pic>
        <p:nvPicPr>
          <p:cNvPr id="3" name="Picture 2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51F4FC44-6FCF-ED58-61BA-C0216D3DA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6" y="5390598"/>
            <a:ext cx="1529074" cy="14674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9219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9391F06-AAB4-CDF2-50EC-8CB93A402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rebuchet MS"/>
              </a:rPr>
              <a:t>Private Sector Resources [1]</a:t>
            </a:r>
            <a:endParaRPr lang="en-US" sz="4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2C26049-4752-4EBE-B283-4BCAD71BA0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7330" y="1028700"/>
            <a:ext cx="11597019" cy="4754880"/>
          </a:xfrm>
        </p:spPr>
        <p:txBody>
          <a:bodyPr>
            <a:normAutofit/>
          </a:bodyPr>
          <a:lstStyle/>
          <a:p>
            <a:pPr marL="354013" indent="-354013"/>
            <a:r>
              <a:rPr lang="en-US" dirty="0">
                <a:latin typeface="Trebuchet MS"/>
              </a:rPr>
              <a:t>•	</a:t>
            </a:r>
            <a:r>
              <a:rPr lang="en-US" sz="3000" dirty="0">
                <a:solidFill>
                  <a:schemeClr val="accent1"/>
                </a:solidFill>
                <a:latin typeface="Trebuchet MS"/>
              </a:rPr>
              <a:t>Accessibility with Jabaar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Recordings of talk show confronting misconceptions about disabilities 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 err="1">
                <a:solidFill>
                  <a:schemeClr val="accent1"/>
                </a:solidFill>
                <a:latin typeface="Trebuchet MS"/>
              </a:rPr>
              <a:t>Andiswa</a:t>
            </a:r>
            <a:r>
              <a:rPr lang="en-US" sz="3000" dirty="0">
                <a:solidFill>
                  <a:schemeClr val="accent1"/>
                </a:solidFill>
                <a:latin typeface="Trebuchet MS"/>
              </a:rPr>
              <a:t> </a:t>
            </a:r>
            <a:r>
              <a:rPr lang="en-US" sz="3000" dirty="0" err="1">
                <a:solidFill>
                  <a:schemeClr val="accent1"/>
                </a:solidFill>
                <a:latin typeface="Trebuchet MS"/>
              </a:rPr>
              <a:t>Gebashe</a:t>
            </a:r>
            <a:r>
              <a:rPr lang="en-US" sz="3000" dirty="0">
                <a:solidFill>
                  <a:schemeClr val="accent1"/>
                </a:solidFill>
                <a:latin typeface="Trebuchet MS"/>
              </a:rPr>
              <a:t> – AND I SIGN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YouTube creator using SASL in educational content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 err="1">
                <a:solidFill>
                  <a:schemeClr val="accent1"/>
                </a:solidFill>
                <a:latin typeface="Trebuchet MS"/>
              </a:rPr>
              <a:t>BookDash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Children's books in SASL 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 err="1">
                <a:solidFill>
                  <a:schemeClr val="accent1"/>
                </a:solidFill>
                <a:latin typeface="Trebuchet MS"/>
              </a:rPr>
              <a:t>DeafNET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Network connecting Deaf and hearing communities</a:t>
            </a:r>
          </a:p>
          <a:p>
            <a:pPr marL="354013" indent="-354013"/>
            <a:r>
              <a:rPr lang="en-US" sz="3200" dirty="0">
                <a:latin typeface="Trebuchet MS"/>
              </a:rPr>
              <a:t>•	</a:t>
            </a:r>
            <a:r>
              <a:rPr lang="en-US" sz="3000" dirty="0">
                <a:solidFill>
                  <a:schemeClr val="accent4">
                    <a:lumMod val="50000"/>
                  </a:schemeClr>
                </a:solidFill>
                <a:latin typeface="Trebuchet MS"/>
              </a:rPr>
              <a:t>Deaf Federation of South Africa </a:t>
            </a:r>
            <a:r>
              <a:rPr lang="en-US" sz="3000" dirty="0">
                <a:latin typeface="Trebuchet MS"/>
              </a:rPr>
              <a:t>(DeafSA): </a:t>
            </a:r>
            <a:r>
              <a:rPr lang="en-US" sz="3000" b="0" dirty="0">
                <a:latin typeface="Trebuchet MS"/>
              </a:rPr>
              <a:t>Videos on social media</a:t>
            </a:r>
          </a:p>
          <a:p>
            <a:pPr marL="354013" indent="-354013"/>
            <a:endParaRPr lang="en-US" sz="3000" b="0" dirty="0">
              <a:latin typeface="Trebuchet MS"/>
            </a:endParaRPr>
          </a:p>
          <a:p>
            <a:pPr marL="354013" indent="-354013"/>
            <a:endParaRPr lang="en-US" b="0" dirty="0">
              <a:latin typeface="Trebuchet MS"/>
            </a:endParaRPr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21897FD5-4C2F-DE40-FFE5-042C5212D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0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5EA57-E8AA-0260-BCAA-23CD69437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E207174-A441-F79D-9BDA-398BC7072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[2]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ADD2B8-6376-85AA-06DE-01D69A1497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175" y="1117168"/>
            <a:ext cx="11495649" cy="3777844"/>
          </a:xfrm>
        </p:spPr>
        <p:txBody>
          <a:bodyPr>
            <a:noAutofit/>
          </a:bodyPr>
          <a:lstStyle/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chemeClr val="accent1"/>
                </a:solidFill>
                <a:latin typeface="Trebuchet MS"/>
              </a:rPr>
              <a:t>Deaf Touch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Platform supporting communication and accessibility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DTV | </a:t>
            </a:r>
            <a:r>
              <a:rPr lang="en-US" sz="3000" dirty="0" err="1">
                <a:solidFill>
                  <a:srgbClr val="61223B"/>
                </a:solidFill>
                <a:latin typeface="Trebuchet MS"/>
              </a:rPr>
              <a:t>DeafTV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 South Africa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Deaf TV </a:t>
            </a:r>
            <a:r>
              <a:rPr lang="en-US" sz="3000" b="0" dirty="0" err="1">
                <a:latin typeface="Trebuchet MS"/>
              </a:rPr>
              <a:t>programme</a:t>
            </a:r>
            <a:r>
              <a:rPr lang="en-US" sz="3000" b="0" dirty="0">
                <a:latin typeface="Trebuchet MS"/>
              </a:rPr>
              <a:t> with online videos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 err="1">
                <a:solidFill>
                  <a:srgbClr val="61223B"/>
                </a:solidFill>
                <a:latin typeface="Trebuchet MS"/>
              </a:rPr>
              <a:t>eDeaf</a:t>
            </a:r>
            <a:r>
              <a:rPr lang="en-US" sz="300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Videos aimed at the Deaf for skills development training in SASL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Handlab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Stories, debates, poems, dramas and other genres in SASL</a:t>
            </a:r>
          </a:p>
          <a:p>
            <a:pPr marL="263525" indent="-263525"/>
            <a:r>
              <a:rPr lang="en-US" sz="3000" b="0" dirty="0">
                <a:solidFill>
                  <a:srgbClr val="61223B"/>
                </a:solidFill>
                <a:latin typeface="Trebuchet MS"/>
              </a:rPr>
              <a:t> </a:t>
            </a:r>
            <a:endParaRPr lang="en-US" sz="3000" b="0" dirty="0">
              <a:latin typeface="Trebuchet MS"/>
            </a:endParaRPr>
          </a:p>
        </p:txBody>
      </p:sp>
      <p:pic>
        <p:nvPicPr>
          <p:cNvPr id="11" name="Picture 10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3C633E0A-03BE-1E82-36E6-D6103CC46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1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38F0C-EE11-CC66-707B-19BBF47DC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5BB8EC2-B315-5AA8-C0D8-3D7D31E6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[3]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C6F9371-5AFF-AF84-997A-6BAF203465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175" y="1171742"/>
            <a:ext cx="11495649" cy="4819484"/>
          </a:xfrm>
        </p:spPr>
        <p:txBody>
          <a:bodyPr>
            <a:normAutofit/>
          </a:bodyPr>
          <a:lstStyle/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ZA" sz="3000" dirty="0">
                <a:solidFill>
                  <a:srgbClr val="61223B"/>
                </a:solidFill>
              </a:rPr>
              <a:t>Jimmy </a:t>
            </a:r>
            <a:r>
              <a:rPr lang="en-ZA" sz="3000" dirty="0" err="1">
                <a:solidFill>
                  <a:srgbClr val="61223B"/>
                </a:solidFill>
              </a:rPr>
              <a:t>Swafo</a:t>
            </a:r>
            <a:r>
              <a:rPr lang="en-ZA" sz="3000" dirty="0">
                <a:solidFill>
                  <a:srgbClr val="61223B"/>
                </a:solidFill>
              </a:rPr>
              <a:t> South African Sign Language SASL</a:t>
            </a:r>
            <a:r>
              <a:rPr lang="en-ZA" sz="3000" dirty="0"/>
              <a:t>: </a:t>
            </a:r>
            <a:r>
              <a:rPr lang="en-ZA" sz="3000" b="0" dirty="0">
                <a:latin typeface="Trebuchet MS"/>
              </a:rPr>
              <a:t>Youtuber with some SASL videos, mostly shorts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ZA" sz="3000" dirty="0" err="1">
                <a:solidFill>
                  <a:srgbClr val="61223B"/>
                </a:solidFill>
              </a:rPr>
              <a:t>Khomotso_Maluleke</a:t>
            </a:r>
            <a:r>
              <a:rPr lang="en-ZA" sz="3000" dirty="0">
                <a:solidFill>
                  <a:srgbClr val="61223B"/>
                </a:solidFill>
              </a:rPr>
              <a:t>-Skhosana</a:t>
            </a:r>
            <a:r>
              <a:rPr lang="en-ZA" sz="3000" dirty="0"/>
              <a:t>: </a:t>
            </a:r>
            <a:r>
              <a:rPr lang="en-ZA" sz="3000" b="0" dirty="0">
                <a:latin typeface="Trebuchet MS"/>
              </a:rPr>
              <a:t>SASL for beginners videos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 </a:t>
            </a:r>
            <a:r>
              <a:rPr lang="en-US" sz="3000" dirty="0" err="1">
                <a:solidFill>
                  <a:srgbClr val="61223B"/>
                </a:solidFill>
                <a:latin typeface="Trebuchet MS"/>
              </a:rPr>
              <a:t>Knowtice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Youtuber that has a playlist of SASL videos</a:t>
            </a:r>
            <a:endParaRPr lang="en-US" sz="3000" b="0" dirty="0">
              <a:latin typeface="Trebuchet MS"/>
            </a:endParaRP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Learn SA Sign Language</a:t>
            </a:r>
            <a:r>
              <a:rPr lang="en-US" sz="300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Photos of how to sign specific words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 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Lekker Deaf SA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Community Facebook group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Lindokuhle Glenrose</a:t>
            </a:r>
            <a:r>
              <a:rPr lang="en-US" sz="300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7 videos on YouTube signing songs in SASL </a:t>
            </a:r>
          </a:p>
          <a:p>
            <a:pPr marL="263525" indent="-263525"/>
            <a:endParaRPr lang="en-US" sz="3000" b="0" dirty="0">
              <a:latin typeface="Trebuchet MS"/>
            </a:endParaRPr>
          </a:p>
          <a:p>
            <a:pPr marL="263525" indent="-263525"/>
            <a:endParaRPr lang="en-ZA" sz="3000" b="0" dirty="0">
              <a:latin typeface="Trebuchet MS"/>
            </a:endParaRPr>
          </a:p>
        </p:txBody>
      </p:sp>
      <p:pic>
        <p:nvPicPr>
          <p:cNvPr id="11" name="Picture 10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F12690CF-85BB-2936-A886-C745E3985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0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291E0-97A7-26B9-A4A5-F338C9C58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A4D5F4-4F02-E974-E5F8-F6D6F7E5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[4]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C3C8B-330C-8A12-AD9C-71AEF4411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9621" y="1291559"/>
            <a:ext cx="11495649" cy="4819484"/>
          </a:xfrm>
        </p:spPr>
        <p:txBody>
          <a:bodyPr>
            <a:normAutofit/>
          </a:bodyPr>
          <a:lstStyle/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ZA" sz="3000" dirty="0">
                <a:solidFill>
                  <a:srgbClr val="61223B"/>
                </a:solidFill>
                <a:latin typeface="Trebuchet MS"/>
              </a:rPr>
              <a:t>National Institute for the Deaf (NID)</a:t>
            </a:r>
            <a:r>
              <a:rPr lang="en-ZA" sz="300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DIY videos, information videos, SASL worship songs, storybooks, digital interactive educational books, Deaf awareness material, SASL posters, dictionary, online course, online learner license course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Real SASL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Dictionary with searchable sign categories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REAH: </a:t>
            </a:r>
            <a:r>
              <a:rPr lang="en-US" sz="3000" b="0" dirty="0">
                <a:latin typeface="Trebuchet MS"/>
              </a:rPr>
              <a:t>Developing wearable SASL interpretation technology</a:t>
            </a:r>
          </a:p>
          <a:p>
            <a:pPr marL="263525" indent="-263525"/>
            <a:r>
              <a:rPr lang="en-US" sz="3000" dirty="0">
                <a:latin typeface="Trebuchet MS"/>
              </a:rPr>
              <a:t>•	</a:t>
            </a:r>
            <a:r>
              <a:rPr lang="en-ZA" sz="3000" dirty="0">
                <a:solidFill>
                  <a:srgbClr val="61223B"/>
                </a:solidFill>
                <a:latin typeface="Trebuchet MS"/>
              </a:rPr>
              <a:t>South African National Deaf Association (SANDA)</a:t>
            </a:r>
            <a:r>
              <a:rPr lang="en-ZA" sz="3000" b="0" dirty="0">
                <a:latin typeface="Trebuchet MS"/>
              </a:rPr>
              <a:t>: Human rights and advocacy organisation of Deaf people</a:t>
            </a:r>
          </a:p>
          <a:p>
            <a:pPr marL="263525" indent="-263525"/>
            <a:endParaRPr lang="en-US" sz="3000" b="0" dirty="0">
              <a:latin typeface="Trebuchet MS"/>
            </a:endParaRPr>
          </a:p>
          <a:p>
            <a:pPr marL="263525" indent="-263525"/>
            <a:endParaRPr lang="en-ZA" b="0" dirty="0">
              <a:latin typeface="Trebuchet MS"/>
            </a:endParaRPr>
          </a:p>
        </p:txBody>
      </p:sp>
      <p:pic>
        <p:nvPicPr>
          <p:cNvPr id="11" name="Picture 10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FA1B631A-CB59-BF4F-CC9E-1CAE2F6C9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15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98410-21BF-FBCA-DD58-909E94446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0BE4EB-F531-0E21-A7A9-194725A4A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[5]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B8C2EE-F490-093C-7140-D667F1FD7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9621" y="1291559"/>
            <a:ext cx="11495649" cy="4373746"/>
          </a:xfrm>
        </p:spPr>
        <p:txBody>
          <a:bodyPr>
            <a:normAutofit fontScale="92500"/>
          </a:bodyPr>
          <a:lstStyle/>
          <a:p>
            <a:pPr marL="263525" indent="-263525"/>
            <a:r>
              <a:rPr lang="en-US" sz="3200" dirty="0">
                <a:latin typeface="Trebuchet MS"/>
              </a:rPr>
              <a:t>• </a:t>
            </a:r>
            <a:r>
              <a:rPr lang="en-US" sz="3200" dirty="0">
                <a:solidFill>
                  <a:srgbClr val="61223B"/>
                </a:solidFill>
                <a:latin typeface="Trebuchet MS"/>
              </a:rPr>
              <a:t>SASL </a:t>
            </a:r>
            <a:r>
              <a:rPr lang="en-US" sz="3200" dirty="0" err="1">
                <a:solidFill>
                  <a:srgbClr val="61223B"/>
                </a:solidFill>
                <a:latin typeface="Trebuchet MS"/>
              </a:rPr>
              <a:t>DEAFinition</a:t>
            </a:r>
            <a:r>
              <a:rPr lang="en-US" sz="3200" dirty="0">
                <a:latin typeface="Trebuchet MS"/>
              </a:rPr>
              <a:t>: </a:t>
            </a:r>
            <a:r>
              <a:rPr lang="en-US" sz="3200" b="0" dirty="0">
                <a:latin typeface="Trebuchet MS"/>
              </a:rPr>
              <a:t>Free app with searchable SASL vocabulary</a:t>
            </a:r>
          </a:p>
          <a:p>
            <a:pPr marL="263525" indent="-263525"/>
            <a:r>
              <a:rPr lang="en-US" sz="3200" dirty="0">
                <a:latin typeface="Trebuchet MS"/>
              </a:rPr>
              <a:t>•	</a:t>
            </a:r>
            <a:r>
              <a:rPr lang="en-US" sz="3200" dirty="0">
                <a:solidFill>
                  <a:srgbClr val="61223B"/>
                </a:solidFill>
                <a:latin typeface="Trebuchet MS"/>
              </a:rPr>
              <a:t>SASL - Skills Training</a:t>
            </a:r>
            <a:r>
              <a:rPr lang="en-US" sz="3200" dirty="0">
                <a:latin typeface="Trebuchet MS"/>
              </a:rPr>
              <a:t>: </a:t>
            </a:r>
            <a:r>
              <a:rPr lang="en-ZA" sz="3200" b="0" dirty="0">
                <a:latin typeface="Trebuchet MS"/>
              </a:rPr>
              <a:t>YouTube content creator teaching SASL (44 videos)</a:t>
            </a:r>
          </a:p>
          <a:p>
            <a:pPr marL="263525" indent="-263525"/>
            <a:r>
              <a:rPr lang="en-US" sz="3200" dirty="0">
                <a:latin typeface="Trebuchet MS"/>
              </a:rPr>
              <a:t>•	</a:t>
            </a:r>
            <a:r>
              <a:rPr lang="en-US" sz="3200" dirty="0">
                <a:solidFill>
                  <a:srgbClr val="61223B"/>
                </a:solidFill>
                <a:latin typeface="Trebuchet MS"/>
              </a:rPr>
              <a:t>Signing with Mel SASL</a:t>
            </a:r>
            <a:r>
              <a:rPr lang="en-US" sz="3200" dirty="0">
                <a:latin typeface="Trebuchet MS"/>
              </a:rPr>
              <a:t>: </a:t>
            </a:r>
            <a:r>
              <a:rPr lang="en-US" sz="3200" b="0" dirty="0">
                <a:latin typeface="Trebuchet MS"/>
              </a:rPr>
              <a:t>Hearing teacher of the Deaf, </a:t>
            </a:r>
            <a:r>
              <a:rPr lang="en-ZA" sz="3200" b="0" dirty="0">
                <a:latin typeface="Trebuchet MS"/>
              </a:rPr>
              <a:t>teaching the hearing basic signs and guiding young Deaf children with some educational, physical and story telling during the COVID-19 lockdown (47 videos)</a:t>
            </a:r>
          </a:p>
          <a:p>
            <a:pPr marL="263525" indent="-263525"/>
            <a:r>
              <a:rPr lang="en-US" sz="3200" dirty="0">
                <a:latin typeface="Trebuchet MS"/>
              </a:rPr>
              <a:t>•	</a:t>
            </a:r>
            <a:r>
              <a:rPr lang="en-US" sz="3200" dirty="0">
                <a:solidFill>
                  <a:srgbClr val="61223B"/>
                </a:solidFill>
                <a:latin typeface="Trebuchet MS"/>
              </a:rPr>
              <a:t>SLED</a:t>
            </a:r>
            <a:r>
              <a:rPr lang="en-US" sz="3200" dirty="0">
                <a:latin typeface="Trebuchet MS"/>
              </a:rPr>
              <a:t>: </a:t>
            </a:r>
            <a:r>
              <a:rPr lang="en-US" sz="3200" b="0" dirty="0">
                <a:latin typeface="Trebuchet MS"/>
              </a:rPr>
              <a:t>Learning and teaching resources in SASL</a:t>
            </a:r>
          </a:p>
          <a:p>
            <a:pPr marL="263525" indent="-263525"/>
            <a:endParaRPr lang="en-ZA" sz="3500" b="0" dirty="0">
              <a:latin typeface="Trebuchet MS"/>
            </a:endParaRPr>
          </a:p>
          <a:p>
            <a:pPr marL="263525" indent="-263525"/>
            <a:endParaRPr lang="en-US" b="0" dirty="0">
              <a:latin typeface="Trebuchet MS"/>
            </a:endParaRPr>
          </a:p>
        </p:txBody>
      </p:sp>
      <p:pic>
        <p:nvPicPr>
          <p:cNvPr id="11" name="Picture 10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D5057BC6-533D-FDA1-2D37-0C106C50A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5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D8DB-83ED-1D85-8878-6D7DBDD7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09A14FF-DAE3-811D-35FD-B9912C0F5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[6]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35EB64-BED7-951E-145C-A7A64D7FE6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175" y="1291559"/>
            <a:ext cx="11495649" cy="4608306"/>
          </a:xfrm>
        </p:spPr>
        <p:txBody>
          <a:bodyPr>
            <a:normAutofit/>
          </a:bodyPr>
          <a:lstStyle/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 err="1">
                <a:solidFill>
                  <a:srgbClr val="61223B"/>
                </a:solidFill>
                <a:latin typeface="Trebuchet MS"/>
              </a:rPr>
              <a:t>SociGO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Promotes Deaf culture through arts and sport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The Sign Tutors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Lessons and vocabulary videos on YouTube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 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Talk Sign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SASL phrases in picture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Tom Deaf Guy</a:t>
            </a:r>
            <a:r>
              <a:rPr lang="en-US" sz="3000" b="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Content creator on YouTube who is Deaf and uses SASL in his videos</a:t>
            </a:r>
            <a:endParaRPr lang="en-US" sz="3000" b="0" dirty="0">
              <a:latin typeface="Trebuchet MS"/>
            </a:endParaRPr>
          </a:p>
          <a:p>
            <a:pPr marL="354013" indent="-354013"/>
            <a:r>
              <a:rPr lang="en-US" sz="3000" dirty="0">
                <a:latin typeface="Trebuchet MS"/>
              </a:rPr>
              <a:t>• 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Twinkl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Teacher resources including posters and flashcards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 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Unmute With Hands</a:t>
            </a:r>
            <a:r>
              <a:rPr lang="en-US" sz="3000" b="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4 instructional videos on YouTube</a:t>
            </a:r>
            <a:endParaRPr lang="en-US" sz="3000" b="0" dirty="0">
              <a:latin typeface="Trebuchet MS"/>
            </a:endParaRPr>
          </a:p>
          <a:p>
            <a:pPr marL="354013" indent="-354013"/>
            <a:endParaRPr lang="en-US" sz="3000" b="0" dirty="0">
              <a:latin typeface="Trebuchet MS"/>
            </a:endParaRPr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AF8D21F2-8051-2C79-8910-3B823A26C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0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A5751-4BF9-E38F-FF6D-86CB792A7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C1BF21-59DB-4106-3D68-419DC2FE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Private Sector Resources [7]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B1BF87-8E23-0903-2D7E-1C69E7DE85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9621" y="969534"/>
            <a:ext cx="11495649" cy="4608306"/>
          </a:xfrm>
        </p:spPr>
        <p:txBody>
          <a:bodyPr>
            <a:normAutofit/>
          </a:bodyPr>
          <a:lstStyle/>
          <a:p>
            <a:pPr marL="354013" indent="-354013"/>
            <a:r>
              <a:rPr lang="en-US" sz="3000" dirty="0">
                <a:latin typeface="Trebuchet MS"/>
              </a:rPr>
              <a:t>• 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Vocal Hands</a:t>
            </a:r>
            <a:r>
              <a:rPr lang="en-US" sz="3000" dirty="0">
                <a:latin typeface="Trebuchet MS"/>
              </a:rPr>
              <a:t>:</a:t>
            </a:r>
            <a:r>
              <a:rPr lang="en-US" sz="3000" b="0" dirty="0">
                <a:latin typeface="Trebuchet MS"/>
              </a:rPr>
              <a:t> </a:t>
            </a:r>
            <a:r>
              <a:rPr lang="en-ZA" sz="3000" b="0" dirty="0">
                <a:latin typeface="Trebuchet MS"/>
              </a:rPr>
              <a:t>YouTube channel for interaction between Deaf and hearing community; to learn more about Deaf community (7 videos)</a:t>
            </a:r>
            <a:endParaRPr lang="en-US" sz="3000" b="0" dirty="0">
              <a:latin typeface="Trebuchet MS"/>
            </a:endParaRP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Vodacom Emergency Services</a:t>
            </a:r>
            <a:r>
              <a:rPr lang="en-US" sz="3000" dirty="0">
                <a:latin typeface="Trebuchet MS"/>
              </a:rPr>
              <a:t>: </a:t>
            </a:r>
            <a:r>
              <a:rPr lang="en-US" sz="3000" b="0" dirty="0">
                <a:latin typeface="Trebuchet MS"/>
              </a:rPr>
              <a:t>Emergency support services for Deaf individuals</a:t>
            </a:r>
          </a:p>
          <a:p>
            <a:pPr marL="354013" indent="-354013"/>
            <a:r>
              <a:rPr lang="en-US" sz="3000" dirty="0">
                <a:latin typeface="Trebuchet MS"/>
              </a:rPr>
              <a:t>• 	</a:t>
            </a:r>
            <a:r>
              <a:rPr lang="en-US" sz="3000" dirty="0" err="1">
                <a:solidFill>
                  <a:srgbClr val="61223B"/>
                </a:solidFill>
                <a:latin typeface="Trebuchet MS"/>
              </a:rPr>
              <a:t>wieisek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?</a:t>
            </a:r>
            <a:r>
              <a:rPr lang="en-US" sz="3000" dirty="0">
                <a:latin typeface="Trebuchet MS"/>
              </a:rPr>
              <a:t>: </a:t>
            </a:r>
            <a:r>
              <a:rPr lang="en-ZA" sz="3000" b="0" dirty="0">
                <a:latin typeface="Trebuchet MS"/>
              </a:rPr>
              <a:t>Website on mental health; some information translated to SASL with videos</a:t>
            </a:r>
            <a:endParaRPr lang="en-US" sz="3000" b="0" dirty="0">
              <a:latin typeface="Trebuchet MS"/>
            </a:endParaRPr>
          </a:p>
          <a:p>
            <a:pPr marL="354013" indent="-354013"/>
            <a:r>
              <a:rPr lang="en-US" sz="3000" dirty="0">
                <a:latin typeface="Trebuchet MS"/>
              </a:rPr>
              <a:t>•	</a:t>
            </a:r>
            <a:r>
              <a:rPr lang="en-US" sz="3000" dirty="0">
                <a:solidFill>
                  <a:srgbClr val="61223B"/>
                </a:solidFill>
                <a:latin typeface="Trebuchet MS"/>
              </a:rPr>
              <a:t>Yellow Owl</a:t>
            </a:r>
            <a:r>
              <a:rPr lang="en-US" sz="3000" dirty="0">
                <a:latin typeface="Trebuchet MS"/>
              </a:rPr>
              <a:t>: SASL Interpreted Content: </a:t>
            </a:r>
            <a:r>
              <a:rPr lang="en-US" sz="3000" b="0" dirty="0">
                <a:latin typeface="Trebuchet MS"/>
              </a:rPr>
              <a:t>Interpreted media content in SASL</a:t>
            </a:r>
          </a:p>
          <a:p>
            <a:pPr marL="354013" indent="-354013"/>
            <a:endParaRPr lang="en-US" b="0" dirty="0">
              <a:latin typeface="Trebuchet MS"/>
            </a:endParaRPr>
          </a:p>
        </p:txBody>
      </p:sp>
      <p:pic>
        <p:nvPicPr>
          <p:cNvPr id="5" name="Picture 4" descr="A yellow circle with a black map&#10;&#10;AI-generated content may be incorrect.">
            <a:extLst>
              <a:ext uri="{FF2B5EF4-FFF2-40B4-BE49-F238E27FC236}">
                <a16:creationId xmlns:a16="http://schemas.microsoft.com/office/drawing/2014/main" id="{48C69E2C-182A-EDAB-0830-5253650E0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" y="5665305"/>
            <a:ext cx="1242822" cy="11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1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022 SU">
      <a:dk1>
        <a:srgbClr val="4D5356"/>
      </a:dk1>
      <a:lt1>
        <a:srgbClr val="FFFFFF"/>
      </a:lt1>
      <a:dk2>
        <a:srgbClr val="4D5356"/>
      </a:dk2>
      <a:lt2>
        <a:srgbClr val="FFFFFF"/>
      </a:lt2>
      <a:accent1>
        <a:srgbClr val="61223B"/>
      </a:accent1>
      <a:accent2>
        <a:srgbClr val="B79961"/>
      </a:accent2>
      <a:accent3>
        <a:srgbClr val="82CCAE"/>
      </a:accent3>
      <a:accent4>
        <a:srgbClr val="CE3F27"/>
      </a:accent4>
      <a:accent5>
        <a:srgbClr val="922E44"/>
      </a:accent5>
      <a:accent6>
        <a:srgbClr val="461A2B"/>
      </a:accent6>
      <a:hlink>
        <a:srgbClr val="B79961"/>
      </a:hlink>
      <a:folHlink>
        <a:srgbClr val="8C979A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320dda-a88b-47bc-962e-2aaac57cca39" xsi:nil="true"/>
    <lcf76f155ced4ddcb4097134ff3c332f xmlns="5270dd94-f8cf-4d97-83e9-08c5e417fbc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3423FE29EEC49A5FBBA28DDDCC119" ma:contentTypeVersion="18" ma:contentTypeDescription="Create a new document." ma:contentTypeScope="" ma:versionID="9fc8a1d5995b99482319092492896ab1">
  <xsd:schema xmlns:xsd="http://www.w3.org/2001/XMLSchema" xmlns:xs="http://www.w3.org/2001/XMLSchema" xmlns:p="http://schemas.microsoft.com/office/2006/metadata/properties" xmlns:ns2="5270dd94-f8cf-4d97-83e9-08c5e417fbc3" xmlns:ns3="32320dda-a88b-47bc-962e-2aaac57cca39" targetNamespace="http://schemas.microsoft.com/office/2006/metadata/properties" ma:root="true" ma:fieldsID="8d1b018b7732862bda1a1f425d035c40" ns2:_="" ns3:_="">
    <xsd:import namespace="5270dd94-f8cf-4d97-83e9-08c5e417fbc3"/>
    <xsd:import namespace="32320dda-a88b-47bc-962e-2aaac57cca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70dd94-f8cf-4d97-83e9-08c5e417fb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52a57b7-faf8-40f9-a460-bb3073308a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20dda-a88b-47bc-962e-2aaac57cca3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51cf5e1-6aa9-45e4-957f-34d7a3494660}" ma:internalName="TaxCatchAll" ma:showField="CatchAllData" ma:web="32320dda-a88b-47bc-962e-2aaac57cca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299697-2CF8-477D-9BB6-43782C4197C7}">
  <ds:schemaRefs>
    <ds:schemaRef ds:uri="32320dda-a88b-47bc-962e-2aaac57cca39"/>
    <ds:schemaRef ds:uri="5270dd94-f8cf-4d97-83e9-08c5e417fbc3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D220762-E049-4194-85AB-FF493AF23A2A}">
  <ds:schemaRefs>
    <ds:schemaRef ds:uri="32320dda-a88b-47bc-962e-2aaac57cca39"/>
    <ds:schemaRef ds:uri="5270dd94-f8cf-4d97-83e9-08c5e417fbc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892287B-DDA9-43AF-877D-51351E0FB67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1147</Words>
  <Application>Microsoft Office PowerPoint</Application>
  <PresentationFormat>Widescreen</PresentationFormat>
  <Paragraphs>115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-apple-system</vt:lpstr>
      <vt:lpstr>Arial</vt:lpstr>
      <vt:lpstr>Calibri</vt:lpstr>
      <vt:lpstr>Raleway</vt:lpstr>
      <vt:lpstr>Trebuchet MS</vt:lpstr>
      <vt:lpstr>Office Theme</vt:lpstr>
      <vt:lpstr>South African Sign Language  (SASL) Resources)</vt:lpstr>
      <vt:lpstr>[Apologies for any omissions or inaccuracies]</vt:lpstr>
      <vt:lpstr>Private Sector Resources [1]</vt:lpstr>
      <vt:lpstr>Private Sector Resources [2]</vt:lpstr>
      <vt:lpstr>Private Sector Resources [3]</vt:lpstr>
      <vt:lpstr>Private Sector Resources [4]</vt:lpstr>
      <vt:lpstr>Private Sector Resources [5]</vt:lpstr>
      <vt:lpstr>Private Sector Resources [6]</vt:lpstr>
      <vt:lpstr>Private Sector Resources [7]</vt:lpstr>
      <vt:lpstr>Higher Education Resources [1]</vt:lpstr>
      <vt:lpstr>Higher Education Resources [2]</vt:lpstr>
      <vt:lpstr>Higher Education Resources [3]</vt:lpstr>
      <vt:lpstr>Observations</vt:lpstr>
      <vt:lpstr>Thank you Enkosi Dankie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Muller, L, Mev [lm2@sun.ac.za]</dc:creator>
  <cp:lastModifiedBy>Southwood, F, Prof [fs@sun.ac.za]</cp:lastModifiedBy>
  <cp:revision>59</cp:revision>
  <dcterms:created xsi:type="dcterms:W3CDTF">2021-09-15T08:20:16Z</dcterms:created>
  <dcterms:modified xsi:type="dcterms:W3CDTF">2026-05-27T22:23:44Z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0x010100A4B3423FE29EEC49A5FBBA28DDDCC119</vt:lpwstr>
  </property>
  <property fmtid="{D5CDD505-2E9C-101B-9397-08002B2CF9AE}" pid="3" name="MediaServiceImageTags">
    <vt:lpwstr/>
  </property>
</Properties>
</file>