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0"/>
  </p:notesMasterIdLst>
  <p:sldIdLst>
    <p:sldId id="256" r:id="rId5"/>
    <p:sldId id="270" r:id="rId6"/>
    <p:sldId id="411" r:id="rId7"/>
    <p:sldId id="272" r:id="rId8"/>
    <p:sldId id="417" r:id="rId9"/>
    <p:sldId id="414" r:id="rId10"/>
    <p:sldId id="413" r:id="rId11"/>
    <p:sldId id="410" r:id="rId12"/>
    <p:sldId id="317" r:id="rId13"/>
    <p:sldId id="412" r:id="rId14"/>
    <p:sldId id="416" r:id="rId15"/>
    <p:sldId id="418" r:id="rId16"/>
    <p:sldId id="420" r:id="rId17"/>
    <p:sldId id="421" r:id="rId18"/>
    <p:sldId id="42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184"/>
    <p:restoredTop sz="92336" autoAdjust="0"/>
  </p:normalViewPr>
  <p:slideViewPr>
    <p:cSldViewPr snapToGrid="0">
      <p:cViewPr varScale="1">
        <p:scale>
          <a:sx n="68" d="100"/>
          <a:sy n="68" d="100"/>
        </p:scale>
        <p:origin x="22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3206" y="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5C55E4-FC45-6345-B213-583569BDD09D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BA7773-23EC-2749-88A6-3B0D3EFFF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06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BA7773-23EC-2749-88A6-3B0D3EFFF41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385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0828C7E2-23A7-672E-AD72-C7916730A8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id="{DFCC7A0E-E695-079B-CBFB-20316E4285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ZA" altLang="en-US"/>
              <a:t>Semantic relations organise the synsets</a:t>
            </a:r>
            <a:endParaRPr lang="en-US" altLang="en-US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308C606B-EB7B-05D1-568D-89C6A20766F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fld id="{23AF9255-8ED3-444B-BDFA-248C42327DC1}" type="slidenum">
              <a:rPr lang="en-US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3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70BDC-FEB5-2E0F-3227-ABB800843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2C4E684B-3831-8247-A467-98D7E94066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id="{8449FBCC-C34B-7D33-AB2C-C26C21D6C4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ZA" altLang="en-US"/>
              <a:t>Semantic relations organise the synsets</a:t>
            </a:r>
            <a:endParaRPr lang="en-US" altLang="en-US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6F473AF2-38A8-CD92-B7F8-0C5206D2DE9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fld id="{23AF9255-8ED3-444B-BDFA-248C42327DC1}" type="slidenum">
              <a:rPr lang="en-US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6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930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6D281-A6B7-8EE4-4734-0C44D6824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5D024D4F-3B00-004C-497F-3602BED5FB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id="{726C7F04-57C9-CCB5-FE0E-02776D3B8B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54643C15-4845-96C9-C17E-BDE5C464251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fld id="{23AF9255-8ED3-444B-BDFA-248C42327DC1}" type="slidenum">
              <a:rPr lang="en-US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7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7941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7B7F-ABD6-7A74-BF39-338870FE8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4B43E3-0BF5-A92A-282A-0742B225D7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C22A4C-71B7-E4B3-6B86-D2F537FE88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82EDA0-3D58-C290-F678-C2BABE1EFB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BA7773-23EC-2749-88A6-3B0D3EFFF41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810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81F99-7B27-08EE-BA73-8924E69661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2800" y="2062800"/>
            <a:ext cx="9144000" cy="14400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GB"/>
              <a:t>Presentation title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389C2-EBCD-BFC6-D546-164E3384BC0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0" y="5786664"/>
            <a:ext cx="5219700" cy="1071336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&lt;Presenter(s)&gt;</a:t>
            </a:r>
          </a:p>
          <a:p>
            <a:pPr lvl="0"/>
            <a:r>
              <a:rPr lang="en-GB"/>
              <a:t>&lt;Designation(s)&gt;</a:t>
            </a:r>
          </a:p>
          <a:p>
            <a:pPr lvl="0"/>
            <a:r>
              <a:rPr lang="en-GB"/>
              <a:t>&lt;Date&gt;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448A92-555D-D1B2-30CB-F6D953F17A9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522800" y="3603600"/>
            <a:ext cx="9144000" cy="687600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Subtitle text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AF4854-9FE1-C06F-65B7-2021E81FA5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8460" y="46429"/>
            <a:ext cx="4035080" cy="2186844"/>
          </a:xfrm>
          <a:prstGeom prst="rect">
            <a:avLst/>
          </a:prstGeom>
        </p:spPr>
      </p:pic>
      <p:pic>
        <p:nvPicPr>
          <p:cNvPr id="10" name="Picture 9" descr="A logo with text and a bird">
            <a:extLst>
              <a:ext uri="{FF2B5EF4-FFF2-40B4-BE49-F238E27FC236}">
                <a16:creationId xmlns:a16="http://schemas.microsoft.com/office/drawing/2014/main" id="{90041640-DC75-7B2D-D2B2-9717766FEC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28363" y="4585073"/>
            <a:ext cx="3214255" cy="227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16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- Bullet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A0992-F1D2-0B12-C07D-3FEF0AF57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FBED9-7F58-DAD6-9BDF-5A5B195FE5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261" y="1665287"/>
            <a:ext cx="5744816" cy="45116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01F465-9898-3242-EE52-AF0A098886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665287"/>
            <a:ext cx="5744815" cy="45116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523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A0992-F1D2-0B12-C07D-3FEF0AF57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FBED9-7F58-DAD6-9BDF-5A5B195FE5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261" y="1665287"/>
            <a:ext cx="5744816" cy="4511676"/>
          </a:xfrm>
        </p:spPr>
        <p:txBody>
          <a:bodyPr/>
          <a:lstStyle>
            <a:lvl1pPr marL="514350" indent="-514350">
              <a:buFont typeface="+mj-lt"/>
              <a:buAutoNum type="arabicParenR"/>
              <a:defRPr/>
            </a:lvl1pPr>
            <a:lvl2pPr marL="914400" indent="-457200">
              <a:buFont typeface="+mj-lt"/>
              <a:buAutoNum type="arabicParenR"/>
              <a:defRPr/>
            </a:lvl2pPr>
            <a:lvl3pPr marL="1371600" indent="-457200">
              <a:buFont typeface="+mj-lt"/>
              <a:buAutoNum type="arabicParenR"/>
              <a:defRPr/>
            </a:lvl3pPr>
            <a:lvl4pPr marL="1714500" indent="-342900">
              <a:buFont typeface="+mj-lt"/>
              <a:buAutoNum type="arabicParenR"/>
              <a:defRPr/>
            </a:lvl4pPr>
            <a:lvl5pPr marL="2171700" indent="-342900">
              <a:buFont typeface="+mj-lt"/>
              <a:buAutoNum type="arabicParenR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01F465-9898-3242-EE52-AF0A098886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665287"/>
            <a:ext cx="5744815" cy="4511676"/>
          </a:xfrm>
        </p:spPr>
        <p:txBody>
          <a:bodyPr/>
          <a:lstStyle>
            <a:lvl1pPr marL="514350" indent="-514350">
              <a:buFont typeface="+mj-lt"/>
              <a:buAutoNum type="arabicParenR"/>
              <a:defRPr/>
            </a:lvl1pPr>
            <a:lvl2pPr marL="914400" indent="-457200">
              <a:buFont typeface="+mj-lt"/>
              <a:buAutoNum type="arabicParenR"/>
              <a:defRPr/>
            </a:lvl2pPr>
            <a:lvl3pPr marL="1371600" indent="-457200">
              <a:buFont typeface="+mj-lt"/>
              <a:buAutoNum type="arabicParenR"/>
              <a:defRPr/>
            </a:lvl3pPr>
            <a:lvl4pPr marL="1714500" indent="-342900">
              <a:buFont typeface="+mj-lt"/>
              <a:buAutoNum type="arabicParenR"/>
              <a:defRPr/>
            </a:lvl4pPr>
            <a:lvl5pPr marL="2171700" indent="-342900">
              <a:buFont typeface="+mj-lt"/>
              <a:buAutoNum type="arabicParenR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CF53CA5-7139-42A9-C37E-8B338E6D75B9}"/>
              </a:ext>
            </a:extLst>
          </p:cNvPr>
          <p:cNvCxnSpPr/>
          <p:nvPr userDrawn="1"/>
        </p:nvCxnSpPr>
        <p:spPr>
          <a:xfrm>
            <a:off x="0" y="6494106"/>
            <a:ext cx="4581331" cy="0"/>
          </a:xfrm>
          <a:prstGeom prst="line">
            <a:avLst/>
          </a:prstGeom>
          <a:ln w="57150" cmpd="dbl">
            <a:solidFill>
              <a:srgbClr val="1A2F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D6369E3-8378-8895-745A-0DBFDECEC581}"/>
              </a:ext>
            </a:extLst>
          </p:cNvPr>
          <p:cNvCxnSpPr/>
          <p:nvPr userDrawn="1"/>
        </p:nvCxnSpPr>
        <p:spPr>
          <a:xfrm>
            <a:off x="7610669" y="6494106"/>
            <a:ext cx="4581331" cy="0"/>
          </a:xfrm>
          <a:prstGeom prst="line">
            <a:avLst/>
          </a:prstGeom>
          <a:ln w="57150" cmpd="dbl">
            <a:solidFill>
              <a:srgbClr val="1A2F6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BEC577A-A3BB-3635-2B71-32C5E3FD9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94846" y="5795801"/>
            <a:ext cx="2002308" cy="108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96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 - Bullet 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A0992-F1D2-0B12-C07D-3FEF0AF57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FBED9-7F58-DAD6-9BDF-5A5B195FE5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261" y="1665287"/>
            <a:ext cx="5744816" cy="4511676"/>
          </a:xfrm>
        </p:spPr>
        <p:txBody>
          <a:bodyPr/>
          <a:lstStyle>
            <a:lvl1pPr marL="514350" indent="-514350">
              <a:buFont typeface="+mj-lt"/>
              <a:buAutoNum type="arabicParenR"/>
              <a:defRPr/>
            </a:lvl1pPr>
            <a:lvl2pPr marL="914400" indent="-457200">
              <a:buFont typeface="+mj-lt"/>
              <a:buAutoNum type="arabicParenR"/>
              <a:defRPr/>
            </a:lvl2pPr>
            <a:lvl3pPr marL="1371600" indent="-457200">
              <a:buFont typeface="+mj-lt"/>
              <a:buAutoNum type="arabicParenR"/>
              <a:defRPr/>
            </a:lvl3pPr>
            <a:lvl4pPr marL="1714500" indent="-342900">
              <a:buFont typeface="+mj-lt"/>
              <a:buAutoNum type="arabicParenR"/>
              <a:defRPr/>
            </a:lvl4pPr>
            <a:lvl5pPr marL="2171700" indent="-342900">
              <a:buFont typeface="+mj-lt"/>
              <a:buAutoNum type="arabicParenR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01F465-9898-3242-EE52-AF0A098886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665287"/>
            <a:ext cx="5744815" cy="4511676"/>
          </a:xfrm>
        </p:spPr>
        <p:txBody>
          <a:bodyPr/>
          <a:lstStyle>
            <a:lvl1pPr marL="514350" indent="-514350">
              <a:buFont typeface="+mj-lt"/>
              <a:buAutoNum type="arabicParenR"/>
              <a:defRPr/>
            </a:lvl1pPr>
            <a:lvl2pPr marL="914400" indent="-457200">
              <a:buFont typeface="+mj-lt"/>
              <a:buAutoNum type="arabicParenR"/>
              <a:defRPr/>
            </a:lvl2pPr>
            <a:lvl3pPr marL="1371600" indent="-457200">
              <a:buFont typeface="+mj-lt"/>
              <a:buAutoNum type="arabicParenR"/>
              <a:defRPr/>
            </a:lvl3pPr>
            <a:lvl4pPr marL="1714500" indent="-342900">
              <a:buFont typeface="+mj-lt"/>
              <a:buAutoNum type="arabicParenR"/>
              <a:defRPr/>
            </a:lvl4pPr>
            <a:lvl5pPr marL="2171700" indent="-342900">
              <a:buFont typeface="+mj-lt"/>
              <a:buAutoNum type="arabicParenR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9732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9BCA0-0600-F9AB-57CC-571DF4485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37A285D-D2ED-C7EA-0C15-52D577D6EEB5}"/>
              </a:ext>
            </a:extLst>
          </p:cNvPr>
          <p:cNvCxnSpPr/>
          <p:nvPr userDrawn="1"/>
        </p:nvCxnSpPr>
        <p:spPr>
          <a:xfrm>
            <a:off x="0" y="6494106"/>
            <a:ext cx="4581331" cy="0"/>
          </a:xfrm>
          <a:prstGeom prst="line">
            <a:avLst/>
          </a:prstGeom>
          <a:ln w="57150" cmpd="dbl">
            <a:solidFill>
              <a:srgbClr val="1A2F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ED35D8E-071D-E8F3-24E8-0129B30EF0A4}"/>
              </a:ext>
            </a:extLst>
          </p:cNvPr>
          <p:cNvCxnSpPr/>
          <p:nvPr userDrawn="1"/>
        </p:nvCxnSpPr>
        <p:spPr>
          <a:xfrm>
            <a:off x="7610669" y="6494106"/>
            <a:ext cx="4581331" cy="0"/>
          </a:xfrm>
          <a:prstGeom prst="line">
            <a:avLst/>
          </a:prstGeom>
          <a:ln w="57150" cmpd="dbl">
            <a:solidFill>
              <a:srgbClr val="1A2F6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BFD28FDE-D130-C143-F877-C155496AA0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94846" y="5795801"/>
            <a:ext cx="2002308" cy="108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8656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9BCA0-0600-F9AB-57CC-571DF4485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926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662782A-F95F-192B-7DB3-2DE9A2A8FF85}"/>
              </a:ext>
            </a:extLst>
          </p:cNvPr>
          <p:cNvCxnSpPr/>
          <p:nvPr userDrawn="1"/>
        </p:nvCxnSpPr>
        <p:spPr>
          <a:xfrm>
            <a:off x="0" y="6494106"/>
            <a:ext cx="4581331" cy="0"/>
          </a:xfrm>
          <a:prstGeom prst="line">
            <a:avLst/>
          </a:prstGeom>
          <a:ln w="57150" cmpd="dbl">
            <a:solidFill>
              <a:srgbClr val="1A2F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DA84EFD-DE0C-3B21-18CA-40C9408407A5}"/>
              </a:ext>
            </a:extLst>
          </p:cNvPr>
          <p:cNvCxnSpPr/>
          <p:nvPr userDrawn="1"/>
        </p:nvCxnSpPr>
        <p:spPr>
          <a:xfrm>
            <a:off x="7610669" y="6494106"/>
            <a:ext cx="4581331" cy="0"/>
          </a:xfrm>
          <a:prstGeom prst="line">
            <a:avLst/>
          </a:prstGeom>
          <a:ln w="57150" cmpd="dbl">
            <a:solidFill>
              <a:srgbClr val="1A2F6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A9B3B492-FAF9-60BC-17B6-52E7E8A547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94846" y="5795801"/>
            <a:ext cx="2002308" cy="108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481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59844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81F99-7B27-08EE-BA73-8924E6966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389C2-EBCD-BFC6-D546-164E3384B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448A92-555D-D1B2-30CB-F6D953F1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2E2376A-EF3A-4CE7-5B3B-95595A5A4ECF}"/>
              </a:ext>
            </a:extLst>
          </p:cNvPr>
          <p:cNvCxnSpPr/>
          <p:nvPr userDrawn="1"/>
        </p:nvCxnSpPr>
        <p:spPr>
          <a:xfrm>
            <a:off x="0" y="6494106"/>
            <a:ext cx="4581331" cy="0"/>
          </a:xfrm>
          <a:prstGeom prst="line">
            <a:avLst/>
          </a:prstGeom>
          <a:ln w="57150" cmpd="dbl">
            <a:solidFill>
              <a:srgbClr val="1A2F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BFE036B-5DE9-4CF3-296B-379027225301}"/>
              </a:ext>
            </a:extLst>
          </p:cNvPr>
          <p:cNvCxnSpPr/>
          <p:nvPr userDrawn="1"/>
        </p:nvCxnSpPr>
        <p:spPr>
          <a:xfrm>
            <a:off x="7610669" y="6494106"/>
            <a:ext cx="4581331" cy="0"/>
          </a:xfrm>
          <a:prstGeom prst="line">
            <a:avLst/>
          </a:prstGeom>
          <a:ln w="57150" cmpd="dbl">
            <a:solidFill>
              <a:srgbClr val="1A2F6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EE5C0432-5209-AEB6-A1C9-34F05EBC17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94846" y="5795801"/>
            <a:ext cx="2002308" cy="108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964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- Bullet 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81F99-7B27-08EE-BA73-8924E6966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389C2-EBCD-BFC6-D546-164E3384B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448A92-555D-D1B2-30CB-F6D953F1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892283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-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81F99-7B27-08EE-BA73-8924E6966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389C2-EBCD-BFC6-D546-164E3384B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514350" indent="-514350">
              <a:buFont typeface="+mj-lt"/>
              <a:buAutoNum type="arabicParenR"/>
              <a:defRPr sz="3200"/>
            </a:lvl1pPr>
            <a:lvl2pPr marL="971550" indent="-514350">
              <a:buFont typeface="+mj-lt"/>
              <a:buAutoNum type="arabicParenR"/>
              <a:defRPr sz="2800"/>
            </a:lvl2pPr>
            <a:lvl3pPr marL="1371600" indent="-457200">
              <a:buFont typeface="+mj-lt"/>
              <a:buAutoNum type="arabicParenR"/>
              <a:defRPr sz="2400"/>
            </a:lvl3pPr>
            <a:lvl4pPr marL="1828800" indent="-457200">
              <a:buFont typeface="+mj-lt"/>
              <a:buAutoNum type="arabicParenR"/>
              <a:defRPr sz="2000"/>
            </a:lvl4pPr>
            <a:lvl5pPr marL="2286000" indent="-457200">
              <a:buFont typeface="+mj-lt"/>
              <a:buAutoNum type="arabicParenR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448A92-555D-D1B2-30CB-F6D953F1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E7E3E50-AAF5-9A85-AC6A-8659EDF9563D}"/>
              </a:ext>
            </a:extLst>
          </p:cNvPr>
          <p:cNvCxnSpPr/>
          <p:nvPr userDrawn="1"/>
        </p:nvCxnSpPr>
        <p:spPr>
          <a:xfrm>
            <a:off x="0" y="6494106"/>
            <a:ext cx="4581331" cy="0"/>
          </a:xfrm>
          <a:prstGeom prst="line">
            <a:avLst/>
          </a:prstGeom>
          <a:ln w="57150" cmpd="dbl">
            <a:solidFill>
              <a:srgbClr val="1A2F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E55F3B9-1332-2812-E662-6502B38FB8F1}"/>
              </a:ext>
            </a:extLst>
          </p:cNvPr>
          <p:cNvCxnSpPr/>
          <p:nvPr userDrawn="1"/>
        </p:nvCxnSpPr>
        <p:spPr>
          <a:xfrm>
            <a:off x="7610669" y="6494106"/>
            <a:ext cx="4581331" cy="0"/>
          </a:xfrm>
          <a:prstGeom prst="line">
            <a:avLst/>
          </a:prstGeom>
          <a:ln w="57150" cmpd="dbl">
            <a:solidFill>
              <a:srgbClr val="1A2F6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162F618B-B09A-412F-6604-3654A8953B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94846" y="5795801"/>
            <a:ext cx="2002308" cy="108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56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81F99-7B27-08EE-BA73-8924E69661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2800" y="2607923"/>
            <a:ext cx="9144000" cy="821077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GB" dirty="0"/>
              <a:t>Thank you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389C2-EBCD-BFC6-D546-164E3384BC0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522800" y="3560606"/>
            <a:ext cx="5219700" cy="1071336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&lt;Presenter(s)&gt;</a:t>
            </a:r>
          </a:p>
          <a:p>
            <a:pPr lvl="0"/>
            <a:r>
              <a:rPr lang="en-GB" dirty="0"/>
              <a:t>&lt;Designation(s)&gt;</a:t>
            </a:r>
          </a:p>
          <a:p>
            <a:pPr lvl="0"/>
            <a:r>
              <a:rPr lang="en-GB" dirty="0"/>
              <a:t>&lt;Date&gt;</a:t>
            </a:r>
          </a:p>
          <a:p>
            <a:pPr lvl="0"/>
            <a:r>
              <a:rPr lang="en-GB" dirty="0"/>
              <a:t>&lt;Add SADiLaR Contact details / socials etc based on context as available on SharePoint&gt;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9B815EE-E56F-DF69-C63C-AC2FFD0E79DB}"/>
              </a:ext>
            </a:extLst>
          </p:cNvPr>
          <p:cNvCxnSpPr>
            <a:cxnSpLocks/>
          </p:cNvCxnSpPr>
          <p:nvPr userDrawn="1"/>
        </p:nvCxnSpPr>
        <p:spPr>
          <a:xfrm>
            <a:off x="0" y="6494106"/>
            <a:ext cx="12192000" cy="0"/>
          </a:xfrm>
          <a:prstGeom prst="line">
            <a:avLst/>
          </a:prstGeom>
          <a:ln w="57150" cmpd="dbl">
            <a:solidFill>
              <a:srgbClr val="1A2F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phic 4">
            <a:extLst>
              <a:ext uri="{FF2B5EF4-FFF2-40B4-BE49-F238E27FC236}">
                <a16:creationId xmlns:a16="http://schemas.microsoft.com/office/drawing/2014/main" id="{D6763269-DFEF-5CDF-7A9F-16A760DCEB9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078136" y="467985"/>
            <a:ext cx="8033327" cy="200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5143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- Numbered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81F99-7B27-08EE-BA73-8924E6966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389C2-EBCD-BFC6-D546-164E3384B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514350" indent="-514350">
              <a:buFont typeface="+mj-lt"/>
              <a:buAutoNum type="arabicParenR"/>
              <a:defRPr sz="3200"/>
            </a:lvl1pPr>
            <a:lvl2pPr marL="971550" indent="-514350">
              <a:buFont typeface="+mj-lt"/>
              <a:buAutoNum type="arabicParenR"/>
              <a:defRPr sz="2800"/>
            </a:lvl2pPr>
            <a:lvl3pPr marL="1371600" indent="-457200">
              <a:buFont typeface="+mj-lt"/>
              <a:buAutoNum type="arabicParenR"/>
              <a:defRPr sz="2400"/>
            </a:lvl3pPr>
            <a:lvl4pPr marL="1828800" indent="-457200">
              <a:buFont typeface="+mj-lt"/>
              <a:buAutoNum type="arabicParenR"/>
              <a:defRPr sz="2000"/>
            </a:lvl4pPr>
            <a:lvl5pPr marL="2286000" indent="-457200">
              <a:buFont typeface="+mj-lt"/>
              <a:buAutoNum type="arabicParenR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448A92-555D-D1B2-30CB-F6D953F1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08384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046F6-7157-D94C-B64D-39F1CD0F8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46E4E0-A119-F8D8-B955-5D16494CD2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ACE7BB-A50C-3DC3-C254-901A4D3FA3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F20582-7D30-7AC5-2158-BD6895287000}"/>
              </a:ext>
            </a:extLst>
          </p:cNvPr>
          <p:cNvCxnSpPr/>
          <p:nvPr userDrawn="1"/>
        </p:nvCxnSpPr>
        <p:spPr>
          <a:xfrm>
            <a:off x="0" y="6494106"/>
            <a:ext cx="4581331" cy="0"/>
          </a:xfrm>
          <a:prstGeom prst="line">
            <a:avLst/>
          </a:prstGeom>
          <a:ln w="57150" cmpd="dbl">
            <a:solidFill>
              <a:srgbClr val="1A2F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50D3F7E-193B-9ACA-7D22-C347F7C59E6B}"/>
              </a:ext>
            </a:extLst>
          </p:cNvPr>
          <p:cNvCxnSpPr/>
          <p:nvPr userDrawn="1"/>
        </p:nvCxnSpPr>
        <p:spPr>
          <a:xfrm>
            <a:off x="7610669" y="6494106"/>
            <a:ext cx="4581331" cy="0"/>
          </a:xfrm>
          <a:prstGeom prst="line">
            <a:avLst/>
          </a:prstGeom>
          <a:ln w="57150" cmpd="dbl">
            <a:solidFill>
              <a:srgbClr val="1A2F6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0DA559C8-ECB7-C684-9FFD-AE0F939A4E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94846" y="5795801"/>
            <a:ext cx="2002308" cy="108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3277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046F6-7157-D94C-B64D-39F1CD0F8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46E4E0-A119-F8D8-B955-5D16494CD2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ACE7BB-A50C-3DC3-C254-901A4D3FA3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1450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Generic Title /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EB95C-A1D4-5D7C-3BDC-65D8387EE53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2800" y="2063261"/>
            <a:ext cx="9144000" cy="14400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Section title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592033-F379-698D-2018-E86AB27974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2800" y="3603601"/>
            <a:ext cx="9144000" cy="68704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section</a:t>
            </a:r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E1CBB58-7335-EEE6-A413-12CFBFB3189C}"/>
              </a:ext>
            </a:extLst>
          </p:cNvPr>
          <p:cNvCxnSpPr/>
          <p:nvPr userDrawn="1"/>
        </p:nvCxnSpPr>
        <p:spPr>
          <a:xfrm>
            <a:off x="0" y="6494106"/>
            <a:ext cx="4581331" cy="0"/>
          </a:xfrm>
          <a:prstGeom prst="line">
            <a:avLst/>
          </a:prstGeom>
          <a:ln w="57150" cmpd="dbl">
            <a:solidFill>
              <a:srgbClr val="1A2F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44D333C-FB70-2D85-B997-B592902E1B78}"/>
              </a:ext>
            </a:extLst>
          </p:cNvPr>
          <p:cNvCxnSpPr/>
          <p:nvPr userDrawn="1"/>
        </p:nvCxnSpPr>
        <p:spPr>
          <a:xfrm>
            <a:off x="7610669" y="6494106"/>
            <a:ext cx="4581331" cy="0"/>
          </a:xfrm>
          <a:prstGeom prst="line">
            <a:avLst/>
          </a:prstGeom>
          <a:ln w="57150" cmpd="dbl">
            <a:solidFill>
              <a:srgbClr val="1A2F6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F7EF9DA-AF9F-9DA7-F224-30B291E5FD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94846" y="5795801"/>
            <a:ext cx="2002308" cy="108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268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Generic Title / Subtitle 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EB95C-A1D4-5D7C-3BDC-65D8387EE53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2800" y="2063261"/>
            <a:ext cx="9144000" cy="14400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Section title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592033-F379-698D-2018-E86AB27974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2800" y="3603601"/>
            <a:ext cx="9144000" cy="68704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 section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809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0653A-071F-F25D-B582-91BB4DDC1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995144-3621-D4EB-3D24-BF75B5967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0045486-5B1F-8D2F-FECB-A2C9F1564E94}"/>
              </a:ext>
            </a:extLst>
          </p:cNvPr>
          <p:cNvCxnSpPr/>
          <p:nvPr userDrawn="1"/>
        </p:nvCxnSpPr>
        <p:spPr>
          <a:xfrm>
            <a:off x="0" y="6494106"/>
            <a:ext cx="4581331" cy="0"/>
          </a:xfrm>
          <a:prstGeom prst="line">
            <a:avLst/>
          </a:prstGeom>
          <a:ln w="57150" cmpd="dbl">
            <a:solidFill>
              <a:srgbClr val="1A2F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EBFFBD4-0E25-7C67-883A-5FEB10A1F390}"/>
              </a:ext>
            </a:extLst>
          </p:cNvPr>
          <p:cNvCxnSpPr/>
          <p:nvPr userDrawn="1"/>
        </p:nvCxnSpPr>
        <p:spPr>
          <a:xfrm>
            <a:off x="7610669" y="6494106"/>
            <a:ext cx="4581331" cy="0"/>
          </a:xfrm>
          <a:prstGeom prst="line">
            <a:avLst/>
          </a:prstGeom>
          <a:ln w="57150" cmpd="dbl">
            <a:solidFill>
              <a:srgbClr val="1A2F6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08006D54-6277-A318-642D-AD4F8A36C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94846" y="5795801"/>
            <a:ext cx="2002308" cy="108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538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Bullet 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0653A-071F-F25D-B582-91BB4DDC1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995144-3621-D4EB-3D24-BF75B5967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667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Numb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0653A-071F-F25D-B582-91BB4DDC1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995144-3621-D4EB-3D24-BF75B5967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514350" indent="-514350">
              <a:buFont typeface="+mj-lt"/>
              <a:buAutoNum type="arabicParenR"/>
              <a:defRPr/>
            </a:lvl1pPr>
            <a:lvl2pPr marL="914400" indent="-457200">
              <a:buFont typeface="+mj-lt"/>
              <a:buAutoNum type="arabicParenR"/>
              <a:defRPr/>
            </a:lvl2pPr>
            <a:lvl3pPr marL="1371600" indent="-457200">
              <a:buFont typeface="+mj-lt"/>
              <a:buAutoNum type="arabicParenR"/>
              <a:defRPr/>
            </a:lvl3pPr>
            <a:lvl4pPr marL="1714500" indent="-342900">
              <a:buFont typeface="+mj-lt"/>
              <a:buAutoNum type="arabicParenR"/>
              <a:defRPr/>
            </a:lvl4pPr>
            <a:lvl5pPr marL="2171700" indent="-342900">
              <a:buFont typeface="+mj-lt"/>
              <a:buAutoNum type="arabicParenR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C97BEA4-FF56-FCA0-8EEB-F44DEBF2636F}"/>
              </a:ext>
            </a:extLst>
          </p:cNvPr>
          <p:cNvCxnSpPr/>
          <p:nvPr userDrawn="1"/>
        </p:nvCxnSpPr>
        <p:spPr>
          <a:xfrm>
            <a:off x="0" y="6494106"/>
            <a:ext cx="4581331" cy="0"/>
          </a:xfrm>
          <a:prstGeom prst="line">
            <a:avLst/>
          </a:prstGeom>
          <a:ln w="57150" cmpd="dbl">
            <a:solidFill>
              <a:srgbClr val="1A2F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516D86A-0D65-0F52-2C84-C15BFE886D02}"/>
              </a:ext>
            </a:extLst>
          </p:cNvPr>
          <p:cNvCxnSpPr/>
          <p:nvPr userDrawn="1"/>
        </p:nvCxnSpPr>
        <p:spPr>
          <a:xfrm>
            <a:off x="7610669" y="6494106"/>
            <a:ext cx="4581331" cy="0"/>
          </a:xfrm>
          <a:prstGeom prst="line">
            <a:avLst/>
          </a:prstGeom>
          <a:ln w="57150" cmpd="dbl">
            <a:solidFill>
              <a:srgbClr val="1A2F6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5F8ACB55-506F-74CE-CCCE-273F72936E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94846" y="5795801"/>
            <a:ext cx="2002308" cy="108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426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Numbered - 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0653A-071F-F25D-B582-91BB4DDC1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995144-3621-D4EB-3D24-BF75B5967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514350" indent="-514350">
              <a:buFont typeface="+mj-lt"/>
              <a:buAutoNum type="arabicParenR"/>
              <a:defRPr/>
            </a:lvl1pPr>
            <a:lvl2pPr marL="914400" indent="-457200">
              <a:buFont typeface="+mj-lt"/>
              <a:buAutoNum type="arabicParenR"/>
              <a:defRPr/>
            </a:lvl2pPr>
            <a:lvl3pPr marL="1371600" indent="-457200">
              <a:buFont typeface="+mj-lt"/>
              <a:buAutoNum type="arabicParenR"/>
              <a:defRPr/>
            </a:lvl3pPr>
            <a:lvl4pPr marL="1714500" indent="-342900">
              <a:buFont typeface="+mj-lt"/>
              <a:buAutoNum type="arabicParenR"/>
              <a:defRPr/>
            </a:lvl4pPr>
            <a:lvl5pPr marL="2171700" indent="-342900">
              <a:buFont typeface="+mj-lt"/>
              <a:buAutoNum type="arabicParenR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112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A0992-F1D2-0B12-C07D-3FEF0AF57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FBED9-7F58-DAD6-9BDF-5A5B195FE5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261" y="1665287"/>
            <a:ext cx="5744816" cy="45116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01F465-9898-3242-EE52-AF0A098886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665287"/>
            <a:ext cx="5744815" cy="45116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6DAB7AF-B4C1-DBFC-0BDF-CF1C0344E1B2}"/>
              </a:ext>
            </a:extLst>
          </p:cNvPr>
          <p:cNvCxnSpPr/>
          <p:nvPr userDrawn="1"/>
        </p:nvCxnSpPr>
        <p:spPr>
          <a:xfrm>
            <a:off x="0" y="6494106"/>
            <a:ext cx="4581331" cy="0"/>
          </a:xfrm>
          <a:prstGeom prst="line">
            <a:avLst/>
          </a:prstGeom>
          <a:ln w="57150" cmpd="dbl">
            <a:solidFill>
              <a:srgbClr val="1A2F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C093605-D735-B8E4-C26B-2149AB67324D}"/>
              </a:ext>
            </a:extLst>
          </p:cNvPr>
          <p:cNvCxnSpPr/>
          <p:nvPr userDrawn="1"/>
        </p:nvCxnSpPr>
        <p:spPr>
          <a:xfrm>
            <a:off x="7610669" y="6494106"/>
            <a:ext cx="4581331" cy="0"/>
          </a:xfrm>
          <a:prstGeom prst="line">
            <a:avLst/>
          </a:prstGeom>
          <a:ln w="57150" cmpd="dbl">
            <a:solidFill>
              <a:srgbClr val="1A2F6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A634E806-8E96-0418-3A74-508DDEC496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94846" y="5795801"/>
            <a:ext cx="2002308" cy="108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5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F6A4A1-8288-9235-94D1-81FB66528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96EEA9-744B-2694-5564-CFB4D9D362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1729" y="1665287"/>
            <a:ext cx="1165528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87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77" r:id="rId2"/>
    <p:sldLayoutId id="2147483649" r:id="rId3"/>
    <p:sldLayoutId id="2147483676" r:id="rId4"/>
    <p:sldLayoutId id="2147483650" r:id="rId5"/>
    <p:sldLayoutId id="2147483675" r:id="rId6"/>
    <p:sldLayoutId id="2147483660" r:id="rId7"/>
    <p:sldLayoutId id="2147483674" r:id="rId8"/>
    <p:sldLayoutId id="2147483652" r:id="rId9"/>
    <p:sldLayoutId id="2147483673" r:id="rId10"/>
    <p:sldLayoutId id="2147483667" r:id="rId11"/>
    <p:sldLayoutId id="2147483672" r:id="rId12"/>
    <p:sldLayoutId id="2147483654" r:id="rId13"/>
    <p:sldLayoutId id="2147483671" r:id="rId14"/>
    <p:sldLayoutId id="2147483655" r:id="rId15"/>
    <p:sldLayoutId id="2147483663" r:id="rId16"/>
    <p:sldLayoutId id="2147483656" r:id="rId17"/>
    <p:sldLayoutId id="2147483670" r:id="rId18"/>
    <p:sldLayoutId id="2147483662" r:id="rId19"/>
    <p:sldLayoutId id="2147483669" r:id="rId20"/>
    <p:sldLayoutId id="2147483657" r:id="rId21"/>
    <p:sldLayoutId id="2147483668" r:id="rId2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DejaVu Sans Condensed" panose="020B0603030804020204" pitchFamily="34" charset="0"/>
          <a:ea typeface="DejaVu Sans Condensed" panose="020B0603030804020204" pitchFamily="34" charset="0"/>
          <a:cs typeface="DejaVu Sans Condensed" panose="020B0603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DejaVu Sans Condensed" panose="020B0603030804020204" pitchFamily="34" charset="0"/>
          <a:ea typeface="DejaVu Sans Condensed" panose="020B0603030804020204" pitchFamily="34" charset="0"/>
          <a:cs typeface="DejaVu Sans Condensed" panose="020B06030308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DejaVu Sans Condensed" panose="020B0603030804020204" pitchFamily="34" charset="0"/>
          <a:ea typeface="DejaVu Sans Condensed" panose="020B0603030804020204" pitchFamily="34" charset="0"/>
          <a:cs typeface="DejaVu Sans Condensed" panose="020B06030308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DejaVu Sans Condensed" panose="020B0603030804020204" pitchFamily="34" charset="0"/>
          <a:ea typeface="DejaVu Sans Condensed" panose="020B0603030804020204" pitchFamily="34" charset="0"/>
          <a:cs typeface="DejaVu Sans Condensed" panose="020B06030308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DejaVu Sans Condensed" panose="020B0603030804020204" pitchFamily="34" charset="0"/>
          <a:ea typeface="DejaVu Sans Condensed" panose="020B0603030804020204" pitchFamily="34" charset="0"/>
          <a:cs typeface="DejaVu Sans Condensed" panose="020B06030308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DejaVu Sans Condensed" panose="020B0603030804020204" pitchFamily="34" charset="0"/>
          <a:ea typeface="DejaVu Sans Condensed" panose="020B0603030804020204" pitchFamily="34" charset="0"/>
          <a:cs typeface="DejaVu Sans Condensed" panose="020B06030308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rissa.griesel@nwu.ac.za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ign-lang.uni-hamburg.de/easier/sign-wordnet/" TargetMode="Externa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sign-lang.uni-hamburg.de/easier/sign-wordnet/synset/omw.01670092-n.html" TargetMode="Externa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streamable.com/jc8cww" TargetMode="Externa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marissa.griesel@nwu.ac.za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ordnet.princeton.edu/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africanwordnet.wordpress.com/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xikos.journals.ac.za/pub/article/view/1603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E50AE-CF96-8B12-76CF-D579BED98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800" y="2062800"/>
            <a:ext cx="9144000" cy="2133419"/>
          </a:xfrm>
        </p:spPr>
        <p:txBody>
          <a:bodyPr>
            <a:noAutofit/>
          </a:bodyPr>
          <a:lstStyle/>
          <a:p>
            <a:r>
              <a:rPr lang="en-ZA" sz="3600" dirty="0"/>
              <a:t>Developing a wordnet for South African Sign Language: Proof of concept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E67138-8E12-841E-0E64-9AF366FED1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Marissa Griesel</a:t>
            </a:r>
          </a:p>
          <a:p>
            <a:r>
              <a:rPr lang="en-US" dirty="0">
                <a:hlinkClick r:id="rId3"/>
              </a:rPr>
              <a:t>Marissa.griesel@nwu.ac.za</a:t>
            </a:r>
            <a:r>
              <a:rPr lang="en-US" dirty="0"/>
              <a:t> </a:t>
            </a:r>
          </a:p>
          <a:p>
            <a:r>
              <a:rPr lang="en-US" dirty="0"/>
              <a:t>29 May 2026, Pretoria</a:t>
            </a:r>
          </a:p>
          <a:p>
            <a:r>
              <a:rPr lang="en-US" dirty="0"/>
              <a:t>License: CC BY 4.0</a:t>
            </a:r>
          </a:p>
        </p:txBody>
      </p:sp>
    </p:spTree>
    <p:extLst>
      <p:ext uri="{BB962C8B-B14F-4D97-AF65-F5344CB8AC3E}">
        <p14:creationId xmlns:p14="http://schemas.microsoft.com/office/powerpoint/2010/main" val="1789240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37473916-16D3-357A-AD68-0E1D6929F7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ZA" altLang="en-US" sz="4000" b="1" dirty="0">
                <a:solidFill>
                  <a:srgbClr val="002060"/>
                </a:solidFill>
              </a:rPr>
              <a:t>Capacity development workshops</a:t>
            </a:r>
            <a:endParaRPr lang="en-US" altLang="en-US" sz="4000" dirty="0">
              <a:solidFill>
                <a:srgbClr val="002060"/>
              </a:solidFill>
            </a:endParaRP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E397B138-457E-C0AA-67DF-33EED31FDF1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2804" y="1416050"/>
            <a:ext cx="11538407" cy="4846638"/>
          </a:xfrm>
        </p:spPr>
        <p:txBody>
          <a:bodyPr/>
          <a:lstStyle/>
          <a:p>
            <a:pPr marL="514350" indent="-514350"/>
            <a:r>
              <a:rPr lang="en-US" altLang="en-US" sz="2000" dirty="0"/>
              <a:t>The Unisa node is currently taking the </a:t>
            </a:r>
            <a:r>
              <a:rPr lang="en-US" altLang="en-US" sz="2000" dirty="0" err="1"/>
              <a:t>AfWN</a:t>
            </a:r>
            <a:r>
              <a:rPr lang="en-US" altLang="en-US" sz="2000" dirty="0"/>
              <a:t> to students across South Africa in a series of workshops, supported by the ESCALATOR flagship </a:t>
            </a:r>
            <a:r>
              <a:rPr lang="en-US" altLang="en-US" sz="2000" dirty="0" err="1"/>
              <a:t>programme</a:t>
            </a:r>
            <a:endParaRPr lang="en-US" altLang="en-US" sz="2000" dirty="0"/>
          </a:p>
          <a:p>
            <a:pPr marL="514350" indent="-514350"/>
            <a:r>
              <a:rPr lang="en-US" altLang="en-US" sz="2000" dirty="0"/>
              <a:t>The aim is to provide students and staff at language departments with skills to participate in language resource development projects such as these</a:t>
            </a:r>
          </a:p>
          <a:p>
            <a:pPr marL="514350" indent="-514350"/>
            <a:endParaRPr lang="en-US" altLang="en-US" sz="2000" dirty="0"/>
          </a:p>
        </p:txBody>
      </p:sp>
      <p:pic>
        <p:nvPicPr>
          <p:cNvPr id="2" name="Picture 4" descr="No photo description available.">
            <a:extLst>
              <a:ext uri="{FF2B5EF4-FFF2-40B4-BE49-F238E27FC236}">
                <a16:creationId xmlns:a16="http://schemas.microsoft.com/office/drawing/2014/main" id="{5E485076-A53A-E580-965B-B893AB40E7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2" t="18092" b="21438"/>
          <a:stretch>
            <a:fillRect/>
          </a:stretch>
        </p:blipFill>
        <p:spPr bwMode="auto">
          <a:xfrm>
            <a:off x="811221" y="2894286"/>
            <a:ext cx="6108053" cy="2929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logo for a company&#10;&#10;Description automatically generated">
            <a:extLst>
              <a:ext uri="{FF2B5EF4-FFF2-40B4-BE49-F238E27FC236}">
                <a16:creationId xmlns:a16="http://schemas.microsoft.com/office/drawing/2014/main" id="{98DF6033-02D5-92E8-E894-4826A10D83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871" t="-166" r="6956" b="32616"/>
          <a:stretch>
            <a:fillRect/>
          </a:stretch>
        </p:blipFill>
        <p:spPr>
          <a:xfrm>
            <a:off x="7334054" y="2833533"/>
            <a:ext cx="4487157" cy="1806472"/>
          </a:xfrm>
          <a:prstGeom prst="rect">
            <a:avLst/>
          </a:prstGeom>
          <a:ln>
            <a:noFill/>
          </a:ln>
        </p:spPr>
      </p:pic>
      <p:pic>
        <p:nvPicPr>
          <p:cNvPr id="4" name="Picture 3" descr="Unisa - The University of South Africa">
            <a:extLst>
              <a:ext uri="{FF2B5EF4-FFF2-40B4-BE49-F238E27FC236}">
                <a16:creationId xmlns:a16="http://schemas.microsoft.com/office/drawing/2014/main" id="{C4FA2A10-36B0-D126-54F1-FA687585B5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62" r="29573" b="38162"/>
          <a:stretch>
            <a:fillRect/>
          </a:stretch>
        </p:blipFill>
        <p:spPr bwMode="auto">
          <a:xfrm>
            <a:off x="7608200" y="4512508"/>
            <a:ext cx="3938864" cy="131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033BD-31C5-DB3A-7F1B-C2ED24409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CA76C6C4-6C68-C5DC-3657-3D94F4708D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ZA" altLang="en-US" sz="4000" b="1" dirty="0">
                <a:solidFill>
                  <a:srgbClr val="002060"/>
                </a:solidFill>
              </a:rPr>
              <a:t>Adding SASL to the </a:t>
            </a:r>
            <a:r>
              <a:rPr lang="en-ZA" altLang="en-US" sz="4000" b="1" dirty="0" err="1">
                <a:solidFill>
                  <a:srgbClr val="002060"/>
                </a:solidFill>
              </a:rPr>
              <a:t>AfWN</a:t>
            </a:r>
            <a:r>
              <a:rPr lang="en-ZA" altLang="en-US" sz="4000" b="1" dirty="0">
                <a:solidFill>
                  <a:srgbClr val="002060"/>
                </a:solidFill>
              </a:rPr>
              <a:t> project</a:t>
            </a:r>
            <a:endParaRPr lang="en-US" altLang="en-US" sz="4000" dirty="0">
              <a:solidFill>
                <a:srgbClr val="002060"/>
              </a:solidFill>
            </a:endParaRP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399378B1-299D-1FDF-A097-927F81E75A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6499" y="1416050"/>
            <a:ext cx="11528981" cy="4381435"/>
          </a:xfrm>
        </p:spPr>
        <p:txBody>
          <a:bodyPr/>
          <a:lstStyle/>
          <a:p>
            <a:pPr marL="514350" indent="-514350"/>
            <a:r>
              <a:rPr lang="en-ZA" altLang="en-US" sz="2000" dirty="0"/>
              <a:t>As with the other languages, we have a template to use, at least while we are finding our feet</a:t>
            </a:r>
          </a:p>
          <a:p>
            <a:pPr marL="514350" indent="-514350"/>
            <a:r>
              <a:rPr lang="en-ZA" altLang="en-US" sz="2000" dirty="0"/>
              <a:t>The Open Multilingual Signed Wordnet</a:t>
            </a:r>
          </a:p>
          <a:p>
            <a:pPr marL="971550" lvl="1" indent="-514350"/>
            <a:r>
              <a:rPr lang="en-ZA" altLang="en-US" sz="1600" dirty="0"/>
              <a:t>Includes German Sign Language, Greek Sign Language, British Sign Language, Sign Language of the Netherlands, French Sign Language, Swiss German Sign Language, Swedish Sign Language and Polish Sign Language </a:t>
            </a:r>
          </a:p>
          <a:p>
            <a:pPr marL="971550" lvl="1" indent="-514350"/>
            <a:r>
              <a:rPr lang="en-ZA" altLang="en-US" sz="1600" dirty="0"/>
              <a:t>It contains 24,367 links between 14,028 signs and 16,534 (universal) synsets </a:t>
            </a:r>
          </a:p>
          <a:p>
            <a:pPr marL="971550" lvl="1" indent="-514350"/>
            <a:r>
              <a:rPr lang="en-ZA" altLang="en-US" sz="1600" dirty="0"/>
              <a:t>It is a work in progress and the coverage for individual languages is still limited</a:t>
            </a:r>
          </a:p>
          <a:p>
            <a:pPr marL="971550" lvl="1" indent="-514350"/>
            <a:r>
              <a:rPr lang="en-ZA" altLang="en-US" sz="1600" dirty="0"/>
              <a:t>See </a:t>
            </a:r>
            <a:r>
              <a:rPr lang="en-ZA" altLang="en-US" sz="1600" dirty="0">
                <a:hlinkClick r:id="rId2"/>
              </a:rPr>
              <a:t>https://www.sign-lang.uni-hamburg.de/easier/sign-wordnet/</a:t>
            </a:r>
            <a:r>
              <a:rPr lang="en-ZA" altLang="en-US" sz="1600" dirty="0"/>
              <a:t> </a:t>
            </a:r>
          </a:p>
          <a:p>
            <a:pPr marL="514350" indent="-514350"/>
            <a:r>
              <a:rPr lang="en-ZA" altLang="en-US" sz="2000" dirty="0"/>
              <a:t>Initial discussions with the development team at University of Hamburg were very positive</a:t>
            </a:r>
          </a:p>
          <a:p>
            <a:pPr marL="971550" lvl="1" indent="-514350"/>
            <a:r>
              <a:rPr lang="en-ZA" altLang="en-US" sz="1600" dirty="0"/>
              <a:t>Their “template” was made available to us for expansion to SASL</a:t>
            </a:r>
          </a:p>
          <a:p>
            <a:pPr marL="971550" lvl="1" indent="-514350"/>
            <a:r>
              <a:rPr lang="en-ZA" altLang="en-US" sz="1600" dirty="0"/>
              <a:t>The team under Dr Marc Schulder also offered assistance with training, extracting synsets from existing material and research</a:t>
            </a:r>
          </a:p>
        </p:txBody>
      </p:sp>
    </p:spTree>
    <p:extLst>
      <p:ext uri="{BB962C8B-B14F-4D97-AF65-F5344CB8AC3E}">
        <p14:creationId xmlns:p14="http://schemas.microsoft.com/office/powerpoint/2010/main" val="251412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06B66-7D10-F076-64AE-2A1684B89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tortoise&#10;&#10;AI-generated content may be incorrect.">
            <a:hlinkClick r:id="rId2"/>
            <a:extLst>
              <a:ext uri="{FF2B5EF4-FFF2-40B4-BE49-F238E27FC236}">
                <a16:creationId xmlns:a16="http://schemas.microsoft.com/office/drawing/2014/main" id="{E3704819-C75B-799A-7759-C6FD6A05889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833513" y="274464"/>
            <a:ext cx="8524973" cy="64657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A6AACA-54B5-3DA5-8B60-71003A04D4A4}"/>
              </a:ext>
            </a:extLst>
          </p:cNvPr>
          <p:cNvSpPr txBox="1"/>
          <p:nvPr/>
        </p:nvSpPr>
        <p:spPr>
          <a:xfrm>
            <a:off x="3337088" y="2592371"/>
            <a:ext cx="59388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/>
              <a:t>tortoises can grow very old and have unique shell patterns</a:t>
            </a:r>
          </a:p>
        </p:txBody>
      </p:sp>
    </p:spTree>
    <p:extLst>
      <p:ext uri="{BB962C8B-B14F-4D97-AF65-F5344CB8AC3E}">
        <p14:creationId xmlns:p14="http://schemas.microsoft.com/office/powerpoint/2010/main" val="2652473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98932-41DE-0D4B-20C8-992F3950D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6ADA2C-E301-11D3-EC82-55FA80D57D4B}"/>
              </a:ext>
            </a:extLst>
          </p:cNvPr>
          <p:cNvSpPr/>
          <p:nvPr/>
        </p:nvSpPr>
        <p:spPr>
          <a:xfrm>
            <a:off x="887690" y="379429"/>
            <a:ext cx="10416618" cy="609914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5" name="Picture 4" descr="The image shows a person holding a triangular object with their hands in a questioning gesture against a yellow background.&#10;&#10;AI-generated content may be incorrect.">
            <a:hlinkClick r:id="rId2"/>
            <a:extLst>
              <a:ext uri="{FF2B5EF4-FFF2-40B4-BE49-F238E27FC236}">
                <a16:creationId xmlns:a16="http://schemas.microsoft.com/office/drawing/2014/main" id="{233695B3-4CA6-2C11-B289-E0740D9872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66" t="4343"/>
          <a:stretch>
            <a:fillRect/>
          </a:stretch>
        </p:blipFill>
        <p:spPr>
          <a:xfrm>
            <a:off x="3714938" y="3657996"/>
            <a:ext cx="4762123" cy="26164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D6E768-F639-6F23-9862-E3316ABA55C2}"/>
              </a:ext>
            </a:extLst>
          </p:cNvPr>
          <p:cNvSpPr txBox="1"/>
          <p:nvPr/>
        </p:nvSpPr>
        <p:spPr>
          <a:xfrm>
            <a:off x="1216058" y="593888"/>
            <a:ext cx="9643620" cy="28623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ZA" sz="2000" dirty="0"/>
              <a:t>Lemma: tortoise</a:t>
            </a:r>
          </a:p>
          <a:p>
            <a:r>
              <a:rPr lang="en-ZA" sz="2000" dirty="0"/>
              <a:t>Domain: animals</a:t>
            </a:r>
          </a:p>
          <a:p>
            <a:r>
              <a:rPr lang="en-ZA" sz="2000" dirty="0"/>
              <a:t>Link: </a:t>
            </a:r>
            <a:r>
              <a:rPr lang="en-ZA" sz="2000" u="sng" dirty="0">
                <a:solidFill>
                  <a:schemeClr val="accent1"/>
                </a:solidFill>
              </a:rPr>
              <a:t>omw.01670092-n</a:t>
            </a:r>
          </a:p>
          <a:p>
            <a:r>
              <a:rPr lang="en-ZA" sz="2000" dirty="0"/>
              <a:t>Definition: purely land-dwelling chelonians with a hard shell and four limbs</a:t>
            </a:r>
          </a:p>
          <a:p>
            <a:r>
              <a:rPr lang="en-ZA" sz="2000" dirty="0"/>
              <a:t>Examples: a tortoise carries its home on its back</a:t>
            </a:r>
          </a:p>
          <a:p>
            <a:r>
              <a:rPr lang="en-ZA" sz="2000" dirty="0"/>
              <a:t>Synonyms: </a:t>
            </a:r>
          </a:p>
          <a:p>
            <a:r>
              <a:rPr lang="en-ZA" sz="2000" dirty="0"/>
              <a:t>Hypernyms: reptile</a:t>
            </a:r>
          </a:p>
          <a:p>
            <a:r>
              <a:rPr lang="en-ZA" sz="2000" dirty="0"/>
              <a:t>Hyponyms: leopard tortoise</a:t>
            </a:r>
          </a:p>
          <a:p>
            <a:r>
              <a:rPr lang="en-ZA" sz="20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747462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46A0D-B0EE-75C3-0801-549259FB0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ands-on top of each other">
            <a:extLst>
              <a:ext uri="{FF2B5EF4-FFF2-40B4-BE49-F238E27FC236}">
                <a16:creationId xmlns:a16="http://schemas.microsoft.com/office/drawing/2014/main" id="{42B56140-3916-34AE-58C6-9094DB9415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931" r="6232" b="1"/>
          <a:stretch/>
        </p:blipFill>
        <p:spPr>
          <a:xfrm>
            <a:off x="-1" y="1176899"/>
            <a:ext cx="6598763" cy="5681101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194" name="Title 1">
            <a:extLst>
              <a:ext uri="{FF2B5EF4-FFF2-40B4-BE49-F238E27FC236}">
                <a16:creationId xmlns:a16="http://schemas.microsoft.com/office/drawing/2014/main" id="{BA8AA32D-5B4E-2CE2-C8D6-2D895EFBAB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ZA" altLang="en-US" sz="4000" b="1" dirty="0">
                <a:solidFill>
                  <a:srgbClr val="002060"/>
                </a:solidFill>
              </a:rPr>
              <a:t>Adding SASL to the </a:t>
            </a:r>
            <a:r>
              <a:rPr lang="en-ZA" altLang="en-US" sz="4000" b="1" dirty="0" err="1">
                <a:solidFill>
                  <a:srgbClr val="002060"/>
                </a:solidFill>
              </a:rPr>
              <a:t>AfWN</a:t>
            </a:r>
            <a:r>
              <a:rPr lang="en-ZA" altLang="en-US" sz="4000" b="1" dirty="0">
                <a:solidFill>
                  <a:srgbClr val="002060"/>
                </a:solidFill>
              </a:rPr>
              <a:t> project</a:t>
            </a:r>
            <a:endParaRPr lang="en-US" altLang="en-US" sz="4000" dirty="0">
              <a:solidFill>
                <a:srgbClr val="002060"/>
              </a:solidFill>
            </a:endParaRP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E75CB16B-4EB4-54A1-8769-0656AD110DC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004115" y="1416050"/>
            <a:ext cx="4911365" cy="4381435"/>
          </a:xfrm>
        </p:spPr>
        <p:txBody>
          <a:bodyPr/>
          <a:lstStyle/>
          <a:p>
            <a:pPr marL="514350" indent="-514350"/>
            <a:r>
              <a:rPr lang="en-ZA" altLang="en-US" sz="2000" dirty="0"/>
              <a:t>We have an opportunity to design and populate this resource for SASL</a:t>
            </a:r>
          </a:p>
          <a:p>
            <a:pPr marL="514350" indent="-514350"/>
            <a:r>
              <a:rPr lang="en-ZA" altLang="en-US" sz="2000" dirty="0"/>
              <a:t>Collaborators are needed to do this</a:t>
            </a:r>
          </a:p>
          <a:p>
            <a:pPr marL="514350" indent="-514350"/>
            <a:r>
              <a:rPr lang="en-ZA" altLang="en-US" sz="2000" dirty="0"/>
              <a:t>SADiLaR can assist the SASL language community with expertise in general wordnet development, with project management and with training</a:t>
            </a:r>
            <a:endParaRPr lang="en-ZA" altLang="en-US" sz="1600" dirty="0"/>
          </a:p>
        </p:txBody>
      </p:sp>
    </p:spTree>
    <p:extLst>
      <p:ext uri="{BB962C8B-B14F-4D97-AF65-F5344CB8AC3E}">
        <p14:creationId xmlns:p14="http://schemas.microsoft.com/office/powerpoint/2010/main" val="4789540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709E7-21C4-60A6-2AAC-57F4F3FD9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CE32F-A193-25BA-5011-0FDAE92DF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807518"/>
            <a:ext cx="9144000" cy="2133419"/>
          </a:xfrm>
        </p:spPr>
        <p:txBody>
          <a:bodyPr>
            <a:noAutofit/>
          </a:bodyPr>
          <a:lstStyle/>
          <a:p>
            <a:r>
              <a:rPr lang="en-ZA" sz="3600" dirty="0"/>
              <a:t>Developing a wordnet for South African Sign Language: Proof of concept</a:t>
            </a:r>
            <a:br>
              <a:rPr lang="en-ZA" sz="3600" dirty="0"/>
            </a:br>
            <a:br>
              <a:rPr lang="en-ZA" sz="3600" dirty="0"/>
            </a:br>
            <a:r>
              <a:rPr lang="en-ZA" sz="3600" dirty="0">
                <a:hlinkClick r:id="rId3"/>
              </a:rPr>
              <a:t>marissa.griesel@nwu.ac.za</a:t>
            </a:r>
            <a:r>
              <a:rPr lang="en-ZA" sz="3600" dirty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36587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76F4C-FB57-4B74-B443-C4A755600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1255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ZA" sz="4000" b="1" dirty="0">
                <a:solidFill>
                  <a:srgbClr val="002060"/>
                </a:solidFill>
                <a:latin typeface="+mn-lt"/>
              </a:rPr>
              <a:t>What is a wordnet?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39B3A4-1349-DEB0-6AF0-C5F5A2F66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340" y="1268414"/>
            <a:ext cx="11217897" cy="4491363"/>
          </a:xfrm>
        </p:spPr>
        <p:txBody>
          <a:bodyPr/>
          <a:lstStyle/>
          <a:p>
            <a:pPr marL="285750" indent="-285750">
              <a:defRPr/>
            </a:pPr>
            <a:r>
              <a:rPr lang="en-ZA" sz="2400" dirty="0"/>
              <a:t>Not ‘just’ an online dictionary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ZA" sz="1800" dirty="0"/>
              <a:t>“WordNet is a semantic dictionary that was designed as a network, partly because representing words and concepts as an interrelated system seems to be consistent with evidence for the way speakers organize their mental lexicons.” (Fellbaum,1998:7) </a:t>
            </a:r>
          </a:p>
          <a:p>
            <a:pPr marL="285750" indent="-285750">
              <a:defRPr/>
            </a:pPr>
            <a:r>
              <a:rPr lang="en-US" altLang="en-US" sz="2400" dirty="0"/>
              <a:t>Large </a:t>
            </a:r>
            <a:r>
              <a:rPr lang="en-US" altLang="en-US" sz="2400" i="1" dirty="0"/>
              <a:t>electronic lexical database</a:t>
            </a:r>
            <a:endParaRPr lang="en-US" altLang="en-US" sz="2400" dirty="0"/>
          </a:p>
          <a:p>
            <a:pPr lvl="1">
              <a:defRPr/>
            </a:pPr>
            <a:r>
              <a:rPr lang="en-US" altLang="en-US" sz="1800" dirty="0"/>
              <a:t>Hierarchically and semantically </a:t>
            </a:r>
            <a:r>
              <a:rPr lang="en-US" altLang="en-US" sz="1800" dirty="0" err="1"/>
              <a:t>organised</a:t>
            </a:r>
            <a:r>
              <a:rPr lang="en-US" altLang="en-US" sz="1800" dirty="0"/>
              <a:t> description of lexemes of a language in electronic format -</a:t>
            </a:r>
            <a:r>
              <a:rPr lang="en-ZA" sz="1800" dirty="0"/>
              <a:t> synonyms are grouped into </a:t>
            </a:r>
            <a:r>
              <a:rPr lang="en-ZA" sz="1800" b="1" dirty="0"/>
              <a:t>synsets</a:t>
            </a:r>
            <a:r>
              <a:rPr lang="en-ZA" sz="1800" dirty="0"/>
              <a:t> and linked by conceptual-semantic and lexical relations</a:t>
            </a:r>
          </a:p>
          <a:p>
            <a:pPr marL="1085850" lvl="2">
              <a:defRPr/>
            </a:pPr>
            <a:r>
              <a:rPr lang="en-ZA" sz="1400" dirty="0"/>
              <a:t>Hypernyms, hyponyms, meronyms &amp; </a:t>
            </a:r>
            <a:r>
              <a:rPr lang="en-ZA" sz="1400" dirty="0" err="1"/>
              <a:t>holonymy</a:t>
            </a:r>
            <a:r>
              <a:rPr lang="en-ZA" sz="1400" dirty="0"/>
              <a:t> are most prevalent relations</a:t>
            </a:r>
          </a:p>
          <a:p>
            <a:pPr lvl="1">
              <a:defRPr/>
            </a:pPr>
            <a:r>
              <a:rPr lang="en-US" altLang="en-US" sz="1800" dirty="0"/>
              <a:t>Includes definitions and usage examples for each </a:t>
            </a:r>
            <a:r>
              <a:rPr lang="en-US" altLang="en-US" sz="1800" dirty="0" err="1"/>
              <a:t>synet</a:t>
            </a:r>
            <a:endParaRPr lang="en-US" altLang="en-US" sz="2000" dirty="0"/>
          </a:p>
          <a:p>
            <a:pPr>
              <a:buFont typeface="Times New Roman" pitchFamily="16" charset="0"/>
              <a:buNone/>
              <a:defRPr/>
            </a:pPr>
            <a:endParaRPr lang="en-ZA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Diagram&#10;&#10;Description automatically generated with low confidence">
            <a:extLst>
              <a:ext uri="{FF2B5EF4-FFF2-40B4-BE49-F238E27FC236}">
                <a16:creationId xmlns:a16="http://schemas.microsoft.com/office/drawing/2014/main" id="{DE436242-7D9C-A25E-73B3-A5873D362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206" y="1110456"/>
            <a:ext cx="9907588" cy="463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itle 1">
            <a:extLst>
              <a:ext uri="{FF2B5EF4-FFF2-40B4-BE49-F238E27FC236}">
                <a16:creationId xmlns:a16="http://schemas.microsoft.com/office/drawing/2014/main" id="{AE30C1EB-8DD5-C4FF-0C15-99BC84A95E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ZA" altLang="en-US" sz="4000" b="1" dirty="0">
                <a:solidFill>
                  <a:srgbClr val="002060"/>
                </a:solidFill>
              </a:rPr>
              <a:t>What is a wordnet?</a:t>
            </a:r>
            <a:endParaRPr lang="en-US" altLang="en-US" sz="4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ZA" sz="4000" b="1" dirty="0">
                <a:solidFill>
                  <a:srgbClr val="002060"/>
                </a:solidFill>
                <a:latin typeface="+mn-lt"/>
              </a:rPr>
              <a:t>Princeton WordNet (PWN)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511" y="1600200"/>
            <a:ext cx="11519555" cy="4046456"/>
          </a:xfrm>
        </p:spPr>
        <p:txBody>
          <a:bodyPr/>
          <a:lstStyle/>
          <a:p>
            <a:pPr marL="285750">
              <a:defRPr/>
            </a:pPr>
            <a:r>
              <a:rPr lang="en-US" altLang="en-US" sz="2400" dirty="0"/>
              <a:t>Princeton WordNet (PWN) is freely and publicly available</a:t>
            </a:r>
          </a:p>
          <a:p>
            <a:pPr lvl="1">
              <a:defRPr/>
            </a:pPr>
            <a:r>
              <a:rPr lang="en-US" altLang="en-US" sz="1600" u="sng" dirty="0">
                <a:solidFill>
                  <a:schemeClr val="accent2"/>
                </a:solidFill>
                <a:hlinkClick r:id="rId2"/>
              </a:rPr>
              <a:t>http://wordnet.princeton.edu/</a:t>
            </a:r>
            <a:endParaRPr lang="en-US" altLang="en-US" sz="2000" u="sng" dirty="0">
              <a:solidFill>
                <a:schemeClr val="accent2"/>
              </a:solidFill>
            </a:endParaRPr>
          </a:p>
          <a:p>
            <a:pPr hangingPunct="1"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ZA" sz="2400" dirty="0"/>
              <a:t>PWN consists of four sub-nets, one each for nouns, verbs, adjectives and adverbs</a:t>
            </a:r>
          </a:p>
          <a:p>
            <a:pPr lvl="1" hangingPunct="1"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af-ZA" altLang="en-US" sz="2000" dirty="0"/>
              <a:t>117 659 synsets </a:t>
            </a:r>
            <a:r>
              <a:rPr lang="af-ZA" altLang="en-US" sz="2000" dirty="0" err="1"/>
              <a:t>for</a:t>
            </a:r>
            <a:r>
              <a:rPr lang="af-ZA" altLang="en-US" sz="2000" dirty="0"/>
              <a:t> </a:t>
            </a:r>
            <a:r>
              <a:rPr lang="af-ZA" altLang="en-US" sz="2000" dirty="0" err="1"/>
              <a:t>English</a:t>
            </a:r>
            <a:r>
              <a:rPr lang="af-ZA" altLang="en-US" sz="2000" dirty="0"/>
              <a:t> </a:t>
            </a:r>
          </a:p>
          <a:p>
            <a:pPr hangingPunct="1"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ZA" sz="2400" dirty="0"/>
              <a:t>Since the 1990s, </a:t>
            </a:r>
            <a:r>
              <a:rPr lang="en-ZA" sz="2400" dirty="0" err="1"/>
              <a:t>Wordnets</a:t>
            </a:r>
            <a:r>
              <a:rPr lang="en-ZA" sz="2400" dirty="0"/>
              <a:t> have been built in other languages, incl. many that are genetically and typologically unrelated to original PWN</a:t>
            </a:r>
          </a:p>
          <a:p>
            <a:pPr hangingPunct="1"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ZA" sz="2400" dirty="0"/>
              <a:t>All wordnets listed as GWA members have to link to PWN either directly or as a post-processing step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FF9E5-A2D4-9A45-06B8-EA7F469FE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13CF7-257A-2357-E140-3E01AB69E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125538"/>
          </a:xfrm>
        </p:spPr>
        <p:txBody>
          <a:bodyPr/>
          <a:lstStyle/>
          <a:p>
            <a:pPr>
              <a:defRPr/>
            </a:pPr>
            <a:r>
              <a:rPr lang="en-ZA" sz="3600" b="1" dirty="0">
                <a:solidFill>
                  <a:srgbClr val="002060"/>
                </a:solidFill>
                <a:latin typeface="+mn-lt"/>
              </a:rPr>
              <a:t>The African Wordnet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2B619-29A3-77D5-99DA-29CA6DF77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644" y="1268414"/>
            <a:ext cx="11397007" cy="4463083"/>
          </a:xfrm>
        </p:spPr>
        <p:txBody>
          <a:bodyPr/>
          <a:lstStyle/>
          <a:p>
            <a:pPr marL="285750">
              <a:defRPr/>
            </a:pPr>
            <a:r>
              <a:rPr lang="en-US" altLang="en-US" sz="2400" dirty="0"/>
              <a:t>Following the “expand model”, meaning we used the PWN as template and systematically developed our own content</a:t>
            </a:r>
          </a:p>
          <a:p>
            <a:pPr marL="285750">
              <a:defRPr/>
            </a:pPr>
            <a:r>
              <a:rPr lang="en-US" altLang="en-US" sz="2400" dirty="0"/>
              <a:t>The </a:t>
            </a:r>
            <a:r>
              <a:rPr lang="en-US" altLang="en-US" sz="2400" dirty="0" err="1"/>
              <a:t>AfWN</a:t>
            </a:r>
            <a:r>
              <a:rPr lang="en-US" altLang="en-US" sz="2400" dirty="0"/>
              <a:t> project includes just over 80 000 synsets</a:t>
            </a:r>
          </a:p>
          <a:p>
            <a:pPr lvl="1">
              <a:defRPr/>
            </a:pPr>
            <a:r>
              <a:rPr lang="en-ZA" altLang="en-US" sz="1600" dirty="0"/>
              <a:t>Development of wordnets for South African languages started with a small team in 2010 and has grown to include all 9 indigenous languages</a:t>
            </a:r>
          </a:p>
          <a:p>
            <a:pPr lvl="1">
              <a:defRPr/>
            </a:pPr>
            <a:r>
              <a:rPr lang="en-ZA" altLang="en-US" sz="1600" dirty="0"/>
              <a:t>We started with a workshop hosted by international experts from the PWN team</a:t>
            </a:r>
          </a:p>
          <a:p>
            <a:pPr lvl="1">
              <a:defRPr/>
            </a:pPr>
            <a:r>
              <a:rPr lang="en-ZA" altLang="en-US" sz="1600" dirty="0"/>
              <a:t>Currently we have a team of about 40 linguists</a:t>
            </a:r>
          </a:p>
          <a:p>
            <a:pPr lvl="1">
              <a:defRPr/>
            </a:pPr>
            <a:r>
              <a:rPr lang="en-ZA" altLang="en-US" sz="1600" dirty="0"/>
              <a:t>Research into best practice for development, </a:t>
            </a:r>
          </a:p>
          <a:p>
            <a:pPr marL="457200" lvl="1" indent="0">
              <a:buNone/>
              <a:defRPr/>
            </a:pPr>
            <a:r>
              <a:rPr lang="en-ZA" altLang="en-US" sz="1600" dirty="0"/>
              <a:t>	linguistic aspects that need consideration and </a:t>
            </a:r>
          </a:p>
          <a:p>
            <a:pPr marL="457200" lvl="1" indent="0">
              <a:buNone/>
              <a:defRPr/>
            </a:pPr>
            <a:r>
              <a:rPr lang="en-ZA" altLang="en-US" sz="1600" dirty="0"/>
              <a:t>	application of wordnets to other HLT solutions is key</a:t>
            </a:r>
          </a:p>
          <a:p>
            <a:pPr lvl="1">
              <a:defRPr/>
            </a:pPr>
            <a:r>
              <a:rPr lang="en-ZA" altLang="en-US" sz="1600" dirty="0"/>
              <a:t>See </a:t>
            </a:r>
            <a:r>
              <a:rPr lang="en-ZA" altLang="en-US" sz="1600" dirty="0">
                <a:hlinkClick r:id="rId2"/>
              </a:rPr>
              <a:t>https://africanwordnet.wordpress.com/</a:t>
            </a:r>
            <a:r>
              <a:rPr lang="en-ZA" altLang="en-US" sz="1600" dirty="0"/>
              <a:t> </a:t>
            </a:r>
            <a:endParaRPr lang="en-US" altLang="en-US" dirty="0"/>
          </a:p>
          <a:p>
            <a:pPr lvl="1">
              <a:defRPr/>
            </a:pPr>
            <a:endParaRPr lang="en-US" altLang="en-US" sz="2000" dirty="0"/>
          </a:p>
          <a:p>
            <a:pPr>
              <a:buFont typeface="Times New Roman" pitchFamily="16" charset="0"/>
              <a:buNone/>
              <a:defRPr/>
            </a:pPr>
            <a:endParaRPr lang="en-ZA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34FCC7-BF83-7B36-B90A-8E8E4904B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21" r="11494" b="27039"/>
          <a:stretch>
            <a:fillRect/>
          </a:stretch>
        </p:blipFill>
        <p:spPr bwMode="auto">
          <a:xfrm>
            <a:off x="7484883" y="3380683"/>
            <a:ext cx="4707118" cy="347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13521" r="11494" b="27039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6371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57C01-6A4A-4206-393F-165D18E05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e image depicts a diagram with various body parts and associated terms, such as muscles, fingers, and bones, connected by lines, likely illustrating an anatomical or physiological concept.&#10;&#10;AI-generated content may be incorrect.">
            <a:extLst>
              <a:ext uri="{FF2B5EF4-FFF2-40B4-BE49-F238E27FC236}">
                <a16:creationId xmlns:a16="http://schemas.microsoft.com/office/drawing/2014/main" id="{EBC44738-EB09-1E08-BD92-C3D0C479C8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916" y="327581"/>
            <a:ext cx="11608167" cy="6202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80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781B5-9ABF-1120-FE50-0D4775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rm&#10;&#10;AI-generated content may be incorrect.">
            <a:extLst>
              <a:ext uri="{FF2B5EF4-FFF2-40B4-BE49-F238E27FC236}">
                <a16:creationId xmlns:a16="http://schemas.microsoft.com/office/drawing/2014/main" id="{BE6B19D3-CC1D-6723-363D-3E3CD598CE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74" y="80543"/>
            <a:ext cx="11724451" cy="669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302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85A3E344-8D93-9190-F823-ED3E6BD0C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88"/>
          <a:stretch>
            <a:fillRect/>
          </a:stretch>
        </p:blipFill>
        <p:spPr bwMode="auto">
          <a:xfrm>
            <a:off x="1230273" y="44777"/>
            <a:ext cx="9731454" cy="6768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Box 5">
            <a:extLst>
              <a:ext uri="{FF2B5EF4-FFF2-40B4-BE49-F238E27FC236}">
                <a16:creationId xmlns:a16="http://schemas.microsoft.com/office/drawing/2014/main" id="{980EA942-7FF6-E3F0-5EF5-D54BDF1A3BF9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8793679" y="4142581"/>
            <a:ext cx="60207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ZA" altLang="en-US" sz="1400" dirty="0"/>
              <a:t>Photos of the beer vessels by Prof Sonja Bosch. See </a:t>
            </a:r>
            <a:r>
              <a:rPr lang="en-US" altLang="en-US" sz="1400" dirty="0">
                <a:latin typeface="PT Sans" panose="020B0503020203020204" pitchFamily="34" charset="0"/>
                <a:hlinkClick r:id="rId3"/>
              </a:rPr>
              <a:t>https://lexikos.journals.ac.za/pub/article/view/1603</a:t>
            </a:r>
            <a:endParaRPr lang="en-US" alt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C435D3DD-A09D-2A1F-AD12-44A41C3A5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486" y="273377"/>
            <a:ext cx="9895926" cy="5969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1CEB4E5-B8BC-4A60-792C-9782397ADCE2}"/>
              </a:ext>
            </a:extLst>
          </p:cNvPr>
          <p:cNvSpPr txBox="1"/>
          <p:nvPr/>
        </p:nvSpPr>
        <p:spPr>
          <a:xfrm>
            <a:off x="3058826" y="6306810"/>
            <a:ext cx="5926138" cy="2778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See http://compling.hss.ntu.edu.sg/events/2018-gwc/pdfs/gwc-2018-proceedings.pdf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ADiLaR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ADiLaR_Base_Template" id="{9D6B7D7D-176B-DF45-AA0D-1926EEC2ED11}" vid="{E9867FF7-AFCE-0742-9B71-DBCA3B73A5B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605D27F6203B64AB12E699A69F9A687" ma:contentTypeVersion="13" ma:contentTypeDescription="Create a new document." ma:contentTypeScope="" ma:versionID="1afb92dc143efa92109a8c6af45c837a">
  <xsd:schema xmlns:xsd="http://www.w3.org/2001/XMLSchema" xmlns:xs="http://www.w3.org/2001/XMLSchema" xmlns:p="http://schemas.microsoft.com/office/2006/metadata/properties" xmlns:ns2="c1375aaf-f536-413a-a5c9-26673d34c625" xmlns:ns3="42536b8b-e0f7-4b7c-95e6-c27c3421fba1" targetNamespace="http://schemas.microsoft.com/office/2006/metadata/properties" ma:root="true" ma:fieldsID="fc2297fa3b4636948be0885446caeb04" ns2:_="" ns3:_="">
    <xsd:import namespace="c1375aaf-f536-413a-a5c9-26673d34c625"/>
    <xsd:import namespace="42536b8b-e0f7-4b7c-95e6-c27c3421fb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375aaf-f536-413a-a5c9-26673d34c6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80faba10-3e7b-4c7b-875f-debe4a9c81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536b8b-e0f7-4b7c-95e6-c27c3421fba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9d7b90eb-22de-4539-8e40-b690f9883919}" ma:internalName="TaxCatchAll" ma:showField="CatchAllData" ma:web="42536b8b-e0f7-4b7c-95e6-c27c3421fb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1375aaf-f536-413a-a5c9-26673d34c625">
      <Terms xmlns="http://schemas.microsoft.com/office/infopath/2007/PartnerControls"/>
    </lcf76f155ced4ddcb4097134ff3c332f>
    <TaxCatchAll xmlns="42536b8b-e0f7-4b7c-95e6-c27c3421fba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AAAA214-7184-4E92-A3B6-F87972EED8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375aaf-f536-413a-a5c9-26673d34c625"/>
    <ds:schemaRef ds:uri="42536b8b-e0f7-4b7c-95e6-c27c3421fb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BECC2F7-44D9-40D1-BA9D-E0C0C53FEB5F}">
  <ds:schemaRefs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www.w3.org/XML/1998/namespace"/>
    <ds:schemaRef ds:uri="http://purl.org/dc/elements/1.1/"/>
    <ds:schemaRef ds:uri="http://purl.org/dc/dcmitype/"/>
    <ds:schemaRef ds:uri="http://schemas.openxmlformats.org/package/2006/metadata/core-properties"/>
    <ds:schemaRef ds:uri="c1375aaf-f536-413a-a5c9-26673d34c625"/>
    <ds:schemaRef ds:uri="42536b8b-e0f7-4b7c-95e6-c27c3421fba1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3C1B2719-DCDB-4A8C-BCE6-00CCDDCEFF7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2775</TotalTime>
  <Words>729</Words>
  <Application>Microsoft Office PowerPoint</Application>
  <PresentationFormat>Widescreen</PresentationFormat>
  <Paragraphs>67</Paragraphs>
  <Slides>15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Aptos</vt:lpstr>
      <vt:lpstr>Arial</vt:lpstr>
      <vt:lpstr>Calibri</vt:lpstr>
      <vt:lpstr>DejaVu Sans Condensed</vt:lpstr>
      <vt:lpstr>PT Sans</vt:lpstr>
      <vt:lpstr>Times New Roman</vt:lpstr>
      <vt:lpstr>Office Theme</vt:lpstr>
      <vt:lpstr>Developing a wordnet for South African Sign Language: Proof of concept</vt:lpstr>
      <vt:lpstr>What is a wordnet?</vt:lpstr>
      <vt:lpstr>What is a wordnet?</vt:lpstr>
      <vt:lpstr>Princeton WordNet (PWN) </vt:lpstr>
      <vt:lpstr>The African Wordnet Project</vt:lpstr>
      <vt:lpstr>PowerPoint Presentation</vt:lpstr>
      <vt:lpstr>PowerPoint Presentation</vt:lpstr>
      <vt:lpstr>PowerPoint Presentation</vt:lpstr>
      <vt:lpstr>PowerPoint Presentation</vt:lpstr>
      <vt:lpstr>Capacity development workshops</vt:lpstr>
      <vt:lpstr>Adding SASL to the AfWN project</vt:lpstr>
      <vt:lpstr>PowerPoint Presentation</vt:lpstr>
      <vt:lpstr>PowerPoint Presentation</vt:lpstr>
      <vt:lpstr>Adding SASL to the AfWN project</vt:lpstr>
      <vt:lpstr>Developing a wordnet for South African Sign Language: Proof of concept  marissa.griesel@nwu.ac.za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Juan Steyn</dc:creator>
  <cp:lastModifiedBy>Marissa Griesel</cp:lastModifiedBy>
  <cp:revision>73</cp:revision>
  <dcterms:created xsi:type="dcterms:W3CDTF">2024-06-11T09:00:36Z</dcterms:created>
  <dcterms:modified xsi:type="dcterms:W3CDTF">2026-05-27T18:53:01Z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0x0101002605D27F6203B64AB12E699A69F9A687</vt:lpwstr>
  </property>
  <property fmtid="{D5CDD505-2E9C-101B-9397-08002B2CF9AE}" pid="3" name="MediaServiceImageTags">
    <vt:lpwstr/>
  </property>
</Properties>
</file>